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0.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1.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2.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8.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20.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21.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2.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23.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4.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25.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6.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7.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28.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29.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30.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31.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32.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3.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34.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35.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36.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37.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0" r:id="rId3"/>
    <p:sldMasterId id="2147483681" r:id="rId4"/>
    <p:sldMasterId id="2147483692" r:id="rId5"/>
    <p:sldMasterId id="2147483703" r:id="rId6"/>
    <p:sldMasterId id="2147483714" r:id="rId7"/>
    <p:sldMasterId id="2147483725" r:id="rId8"/>
    <p:sldMasterId id="2147483736" r:id="rId9"/>
    <p:sldMasterId id="2147483747" r:id="rId10"/>
    <p:sldMasterId id="2147483758" r:id="rId11"/>
    <p:sldMasterId id="2147483769" r:id="rId12"/>
    <p:sldMasterId id="2147483780" r:id="rId13"/>
    <p:sldMasterId id="2147483791" r:id="rId14"/>
    <p:sldMasterId id="2147483802" r:id="rId15"/>
    <p:sldMasterId id="2147483813" r:id="rId16"/>
    <p:sldMasterId id="2147483824" r:id="rId17"/>
    <p:sldMasterId id="2147483835" r:id="rId18"/>
    <p:sldMasterId id="2147483846" r:id="rId19"/>
    <p:sldMasterId id="2147483857" r:id="rId20"/>
    <p:sldMasterId id="2147483868" r:id="rId21"/>
    <p:sldMasterId id="2147483879" r:id="rId22"/>
    <p:sldMasterId id="2147483890" r:id="rId23"/>
    <p:sldMasterId id="2147483901" r:id="rId24"/>
    <p:sldMasterId id="2147483912" r:id="rId25"/>
    <p:sldMasterId id="2147483923" r:id="rId26"/>
    <p:sldMasterId id="2147483934" r:id="rId27"/>
    <p:sldMasterId id="2147483945" r:id="rId28"/>
    <p:sldMasterId id="2147483956" r:id="rId29"/>
    <p:sldMasterId id="2147483967" r:id="rId30"/>
    <p:sldMasterId id="2147483978" r:id="rId31"/>
    <p:sldMasterId id="2147483989" r:id="rId32"/>
    <p:sldMasterId id="2147484000" r:id="rId33"/>
    <p:sldMasterId id="2147484011" r:id="rId34"/>
    <p:sldMasterId id="2147484022" r:id="rId35"/>
    <p:sldMasterId id="2147484033" r:id="rId36"/>
    <p:sldMasterId id="2147484044" r:id="rId37"/>
    <p:sldMasterId id="2147484055" r:id="rId38"/>
  </p:sldMasterIdLst>
  <p:notesMasterIdLst>
    <p:notesMasterId r:id="rId94"/>
  </p:notesMasterIdLst>
  <p:handoutMasterIdLst>
    <p:handoutMasterId r:id="rId95"/>
  </p:handoutMasterIdLst>
  <p:sldIdLst>
    <p:sldId id="362" r:id="rId39"/>
    <p:sldId id="363" r:id="rId40"/>
    <p:sldId id="364" r:id="rId41"/>
    <p:sldId id="365" r:id="rId42"/>
    <p:sldId id="366" r:id="rId43"/>
    <p:sldId id="408" r:id="rId44"/>
    <p:sldId id="370" r:id="rId45"/>
    <p:sldId id="476" r:id="rId46"/>
    <p:sldId id="367" r:id="rId47"/>
    <p:sldId id="368" r:id="rId48"/>
    <p:sldId id="371" r:id="rId49"/>
    <p:sldId id="372" r:id="rId50"/>
    <p:sldId id="373" r:id="rId51"/>
    <p:sldId id="374" r:id="rId52"/>
    <p:sldId id="375" r:id="rId53"/>
    <p:sldId id="544" r:id="rId54"/>
    <p:sldId id="376" r:id="rId55"/>
    <p:sldId id="541" r:id="rId56"/>
    <p:sldId id="542" r:id="rId57"/>
    <p:sldId id="543" r:id="rId58"/>
    <p:sldId id="377" r:id="rId59"/>
    <p:sldId id="378" r:id="rId60"/>
    <p:sldId id="477" r:id="rId61"/>
    <p:sldId id="379" r:id="rId62"/>
    <p:sldId id="380" r:id="rId63"/>
    <p:sldId id="381" r:id="rId64"/>
    <p:sldId id="382" r:id="rId65"/>
    <p:sldId id="383" r:id="rId66"/>
    <p:sldId id="384" r:id="rId67"/>
    <p:sldId id="385" r:id="rId68"/>
    <p:sldId id="386" r:id="rId69"/>
    <p:sldId id="387" r:id="rId70"/>
    <p:sldId id="388" r:id="rId71"/>
    <p:sldId id="478" r:id="rId72"/>
    <p:sldId id="389" r:id="rId73"/>
    <p:sldId id="449" r:id="rId74"/>
    <p:sldId id="454" r:id="rId75"/>
    <p:sldId id="455" r:id="rId76"/>
    <p:sldId id="456" r:id="rId77"/>
    <p:sldId id="390" r:id="rId78"/>
    <p:sldId id="479" r:id="rId79"/>
    <p:sldId id="391" r:id="rId80"/>
    <p:sldId id="392" r:id="rId81"/>
    <p:sldId id="480" r:id="rId82"/>
    <p:sldId id="393" r:id="rId83"/>
    <p:sldId id="524" r:id="rId84"/>
    <p:sldId id="394" r:id="rId85"/>
    <p:sldId id="395" r:id="rId86"/>
    <p:sldId id="396" r:id="rId87"/>
    <p:sldId id="545" r:id="rId88"/>
    <p:sldId id="537" r:id="rId89"/>
    <p:sldId id="397" r:id="rId90"/>
    <p:sldId id="399" r:id="rId91"/>
    <p:sldId id="583" r:id="rId92"/>
    <p:sldId id="407" r:id="rId93"/>
  </p:sldIdLst>
  <p:sldSz cx="12192000" cy="6858000"/>
  <p:notesSz cx="7104063" cy="10234613"/>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3" autoAdjust="0"/>
    <p:restoredTop sz="94660"/>
  </p:normalViewPr>
  <p:slideViewPr>
    <p:cSldViewPr snapToGrid="0">
      <p:cViewPr varScale="1">
        <p:scale>
          <a:sx n="78" d="100"/>
          <a:sy n="78" d="100"/>
        </p:scale>
        <p:origin x="132" y="7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4.xml"/><Relationship Id="rId47" Type="http://schemas.openxmlformats.org/officeDocument/2006/relationships/slide" Target="slides/slide9.xml"/><Relationship Id="rId63" Type="http://schemas.openxmlformats.org/officeDocument/2006/relationships/slide" Target="slides/slide25.xml"/><Relationship Id="rId68" Type="http://schemas.openxmlformats.org/officeDocument/2006/relationships/slide" Target="slides/slide30.xml"/><Relationship Id="rId84" Type="http://schemas.openxmlformats.org/officeDocument/2006/relationships/slide" Target="slides/slide46.xml"/><Relationship Id="rId89" Type="http://schemas.openxmlformats.org/officeDocument/2006/relationships/slide" Target="slides/slide5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5.xml"/><Relationship Id="rId58" Type="http://schemas.openxmlformats.org/officeDocument/2006/relationships/slide" Target="slides/slide20.xml"/><Relationship Id="rId74" Type="http://schemas.openxmlformats.org/officeDocument/2006/relationships/slide" Target="slides/slide36.xml"/><Relationship Id="rId79" Type="http://schemas.openxmlformats.org/officeDocument/2006/relationships/slide" Target="slides/slide41.xml"/><Relationship Id="rId5" Type="http://schemas.openxmlformats.org/officeDocument/2006/relationships/slideMaster" Target="slideMasters/slideMaster5.xml"/><Relationship Id="rId90" Type="http://schemas.openxmlformats.org/officeDocument/2006/relationships/slide" Target="slides/slide52.xml"/><Relationship Id="rId95" Type="http://schemas.openxmlformats.org/officeDocument/2006/relationships/handoutMaster" Target="handoutMasters/handoutMaster1.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5.xml"/><Relationship Id="rId48" Type="http://schemas.openxmlformats.org/officeDocument/2006/relationships/slide" Target="slides/slide10.xml"/><Relationship Id="rId64" Type="http://schemas.openxmlformats.org/officeDocument/2006/relationships/slide" Target="slides/slide26.xml"/><Relationship Id="rId69" Type="http://schemas.openxmlformats.org/officeDocument/2006/relationships/slide" Target="slides/slide31.xml"/><Relationship Id="rId80" Type="http://schemas.openxmlformats.org/officeDocument/2006/relationships/slide" Target="slides/slide42.xml"/><Relationship Id="rId85"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8.xml"/><Relationship Id="rId59" Type="http://schemas.openxmlformats.org/officeDocument/2006/relationships/slide" Target="slides/slide21.xml"/><Relationship Id="rId67" Type="http://schemas.openxmlformats.org/officeDocument/2006/relationships/slide" Target="slides/slide29.xml"/><Relationship Id="rId20" Type="http://schemas.openxmlformats.org/officeDocument/2006/relationships/slideMaster" Target="slideMasters/slideMaster20.xml"/><Relationship Id="rId41" Type="http://schemas.openxmlformats.org/officeDocument/2006/relationships/slide" Target="slides/slide3.xml"/><Relationship Id="rId54" Type="http://schemas.openxmlformats.org/officeDocument/2006/relationships/slide" Target="slides/slide16.xml"/><Relationship Id="rId62" Type="http://schemas.openxmlformats.org/officeDocument/2006/relationships/slide" Target="slides/slide24.xml"/><Relationship Id="rId70" Type="http://schemas.openxmlformats.org/officeDocument/2006/relationships/slide" Target="slides/slide32.xml"/><Relationship Id="rId75" Type="http://schemas.openxmlformats.org/officeDocument/2006/relationships/slide" Target="slides/slide37.xml"/><Relationship Id="rId83" Type="http://schemas.openxmlformats.org/officeDocument/2006/relationships/slide" Target="slides/slide45.xml"/><Relationship Id="rId88" Type="http://schemas.openxmlformats.org/officeDocument/2006/relationships/slide" Target="slides/slide50.xml"/><Relationship Id="rId91" Type="http://schemas.openxmlformats.org/officeDocument/2006/relationships/slide" Target="slides/slide53.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11.xml"/><Relationship Id="rId57" Type="http://schemas.openxmlformats.org/officeDocument/2006/relationships/slide" Target="slides/slide1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6.xml"/><Relationship Id="rId52" Type="http://schemas.openxmlformats.org/officeDocument/2006/relationships/slide" Target="slides/slide14.xml"/><Relationship Id="rId60" Type="http://schemas.openxmlformats.org/officeDocument/2006/relationships/slide" Target="slides/slide22.xml"/><Relationship Id="rId65" Type="http://schemas.openxmlformats.org/officeDocument/2006/relationships/slide" Target="slides/slide27.xml"/><Relationship Id="rId73" Type="http://schemas.openxmlformats.org/officeDocument/2006/relationships/slide" Target="slides/slide35.xml"/><Relationship Id="rId78" Type="http://schemas.openxmlformats.org/officeDocument/2006/relationships/slide" Target="slides/slide40.xml"/><Relationship Id="rId81" Type="http://schemas.openxmlformats.org/officeDocument/2006/relationships/slide" Target="slides/slide43.xml"/><Relationship Id="rId86" Type="http://schemas.openxmlformats.org/officeDocument/2006/relationships/slide" Target="slides/slide48.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xml"/><Relationship Id="rId34" Type="http://schemas.openxmlformats.org/officeDocument/2006/relationships/slideMaster" Target="slideMasters/slideMaster34.xml"/><Relationship Id="rId50" Type="http://schemas.openxmlformats.org/officeDocument/2006/relationships/slide" Target="slides/slide12.xml"/><Relationship Id="rId55" Type="http://schemas.openxmlformats.org/officeDocument/2006/relationships/slide" Target="slides/slide17.xml"/><Relationship Id="rId76" Type="http://schemas.openxmlformats.org/officeDocument/2006/relationships/slide" Target="slides/slide38.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33.xml"/><Relationship Id="rId92" Type="http://schemas.openxmlformats.org/officeDocument/2006/relationships/slide" Target="slides/slide54.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2.xml"/><Relationship Id="rId45" Type="http://schemas.openxmlformats.org/officeDocument/2006/relationships/slide" Target="slides/slide7.xml"/><Relationship Id="rId66" Type="http://schemas.openxmlformats.org/officeDocument/2006/relationships/slide" Target="slides/slide28.xml"/><Relationship Id="rId87" Type="http://schemas.openxmlformats.org/officeDocument/2006/relationships/slide" Target="slides/slide49.xml"/><Relationship Id="rId61" Type="http://schemas.openxmlformats.org/officeDocument/2006/relationships/slide" Target="slides/slide23.xml"/><Relationship Id="rId82" Type="http://schemas.openxmlformats.org/officeDocument/2006/relationships/slide" Target="slides/slide4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8.xml"/><Relationship Id="rId77" Type="http://schemas.openxmlformats.org/officeDocument/2006/relationships/slide" Target="slides/slide39.xml"/><Relationship Id="rId100"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13.xml"/><Relationship Id="rId72" Type="http://schemas.openxmlformats.org/officeDocument/2006/relationships/slide" Target="slides/slide34.xml"/><Relationship Id="rId93" Type="http://schemas.openxmlformats.org/officeDocument/2006/relationships/slide" Target="slides/slide55.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2022/8/4</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2022/8/4</a:t>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0" i="0">
                <a:latin typeface="Source Han Sans CN Light" panose="020B0500000000000000" pitchFamily="34" charset="-128"/>
                <a:ea typeface="Source Han Sans CN Light" panose="020B05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7" name="图片 36" descr="ppt-2"/>
          <p:cNvPicPr>
            <a:picLocks noChangeAspect="1"/>
          </p:cNvPicPr>
          <p:nvPr userDrawn="1"/>
        </p:nvPicPr>
        <p:blipFill>
          <a:blip r:embed="rId2"/>
          <a:stretch>
            <a:fillRect/>
          </a:stretch>
        </p:blipFill>
        <p:spPr>
          <a:xfrm>
            <a:off x="826135" y="864870"/>
            <a:ext cx="200660" cy="316230"/>
          </a:xfrm>
          <a:prstGeom prst="rect">
            <a:avLst/>
          </a:prstGeom>
        </p:spPr>
      </p:pic>
      <p:pic>
        <p:nvPicPr>
          <p:cNvPr id="38" name="图片 37" descr="SlowMist-logo-en"/>
          <p:cNvPicPr>
            <a:picLocks noChangeAspect="1"/>
          </p:cNvPicPr>
          <p:nvPr userDrawn="1"/>
        </p:nvPicPr>
        <p:blipFill>
          <a:blip r:embed="rId3"/>
          <a:stretch>
            <a:fillRect/>
          </a:stretch>
        </p:blipFill>
        <p:spPr>
          <a:xfrm>
            <a:off x="9806940" y="424815"/>
            <a:ext cx="1885315" cy="368300"/>
          </a:xfrm>
          <a:prstGeom prst="rect">
            <a:avLst/>
          </a:prstGeom>
        </p:spPr>
      </p:pic>
      <p:sp>
        <p:nvSpPr>
          <p:cNvPr id="11" name="文本占位符 2"/>
          <p:cNvSpPr>
            <a:spLocks noGrp="1"/>
          </p:cNvSpPr>
          <p:nvPr>
            <p:ph type="body" sz="quarter" idx="11"/>
          </p:nvPr>
        </p:nvSpPr>
        <p:spPr>
          <a:xfrm>
            <a:off x="825499" y="1439861"/>
            <a:ext cx="10534016" cy="4625024"/>
          </a:xfrm>
        </p:spPr>
        <p:txBody>
          <a:bodyPr/>
          <a:lstStyle>
            <a:lvl1pPr>
              <a:defRPr sz="2400" b="0" i="0">
                <a:latin typeface="Source Han Sans CN Light" panose="020B0500000000000000" pitchFamily="34" charset="-128"/>
                <a:ea typeface="Source Han Sans CN Light" panose="020B0500000000000000" pitchFamily="34" charset="-128"/>
              </a:defRPr>
            </a:lvl1pPr>
            <a:lvl2pPr>
              <a:defRPr sz="2000" b="0" i="0">
                <a:latin typeface="Source Han Sans CN Light" panose="020B0500000000000000" pitchFamily="34" charset="-128"/>
                <a:ea typeface="Source Han Sans CN Light" panose="020B0500000000000000" pitchFamily="34" charset="-128"/>
              </a:defRPr>
            </a:lvl2pPr>
            <a:lvl3pPr>
              <a:defRPr sz="1800" b="0" i="0">
                <a:latin typeface="Source Han Sans CN Light" panose="020B0500000000000000" pitchFamily="34" charset="-128"/>
                <a:ea typeface="Source Han Sans CN Light" panose="020B0500000000000000" pitchFamily="34" charset="-128"/>
              </a:defRPr>
            </a:lvl3pPr>
            <a:lvl4pPr>
              <a:defRPr sz="1600" b="0" i="0">
                <a:latin typeface="Source Han Sans CN Light" panose="020B0500000000000000" pitchFamily="34" charset="-128"/>
                <a:ea typeface="Source Han Sans CN Light" panose="020B0500000000000000" pitchFamily="34" charset="-128"/>
              </a:defRPr>
            </a:lvl4pPr>
            <a:lvl5pPr>
              <a:defRPr sz="1400" b="0" i="0">
                <a:latin typeface="Source Han Sans CN Light" panose="020B0500000000000000" pitchFamily="34" charset="-128"/>
                <a:ea typeface="Source Han Sans CN Light" panose="020B0500000000000000" pitchFamily="34" charset="-128"/>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9" name="文本占位符 8"/>
          <p:cNvSpPr>
            <a:spLocks noGrp="1"/>
          </p:cNvSpPr>
          <p:nvPr>
            <p:ph type="body" sz="quarter" idx="12"/>
          </p:nvPr>
        </p:nvSpPr>
        <p:spPr>
          <a:xfrm>
            <a:off x="1016603" y="814770"/>
            <a:ext cx="4668837" cy="498475"/>
          </a:xfrm>
        </p:spPr>
        <p:txBody>
          <a:bodyPr>
            <a:normAutofit/>
          </a:bodyPr>
          <a:lstStyle>
            <a:lvl1pPr marL="0" indent="0">
              <a:buNone/>
              <a:defRPr sz="2400" b="0" i="0">
                <a:latin typeface="Source Han Sans CN Medium" panose="020B0500000000000000" pitchFamily="34" charset="-128"/>
                <a:ea typeface="Source Han Sans CN Medium" panose="020B0500000000000000" pitchFamily="34" charset="-128"/>
              </a:defRPr>
            </a:lvl1pPr>
          </a:lstStyle>
          <a:p>
            <a:pPr lvl="0"/>
            <a:endParaRPr kumimoji="1" lang="zh-CN" alt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b="0" i="0">
                <a:latin typeface="Source Han Sans CN Medium" panose="020B0500000000000000" pitchFamily="34" charset="-128"/>
                <a:ea typeface="Source Han Sans CN Medium" panose="020B0500000000000000" pitchFamily="34" charset="-128"/>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b="0" i="0">
                <a:solidFill>
                  <a:schemeClr val="tx1">
                    <a:tint val="75000"/>
                  </a:schemeClr>
                </a:solidFill>
                <a:latin typeface="Source Han Sans CN Light" panose="020B0500000000000000" pitchFamily="34" charset="-128"/>
                <a:ea typeface="Source Han Sans CN Light" panose="020B0500000000000000"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7" name="图片 6" descr="SlowMist-logo-en"/>
          <p:cNvPicPr>
            <a:picLocks noChangeAspect="1"/>
          </p:cNvPicPr>
          <p:nvPr userDrawn="1"/>
        </p:nvPicPr>
        <p:blipFill>
          <a:blip r:embed="rId2"/>
          <a:stretch>
            <a:fillRect/>
          </a:stretch>
        </p:blipFill>
        <p:spPr>
          <a:xfrm>
            <a:off x="9806940" y="424815"/>
            <a:ext cx="1885315" cy="36830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10.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heme" Target="../theme/theme12.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13.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theme" Target="../theme/theme14.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theme" Target="../theme/theme15.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16.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theme" Target="../theme/theme17.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theme" Target="../theme/theme18.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8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theme" Target="../theme/theme19.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theme" Target="../theme/theme20.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theme" Target="../theme/theme2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theme" Target="../theme/theme22.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theme" Target="../theme/theme23.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38.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theme" Target="../theme/theme24.xml"/><Relationship Id="rId5" Type="http://schemas.openxmlformats.org/officeDocument/2006/relationships/slideLayout" Target="../slideLayouts/slideLayout235.xml"/><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48.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theme" Target="../theme/theme25.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58.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theme" Target="../theme/theme26.xml"/><Relationship Id="rId5" Type="http://schemas.openxmlformats.org/officeDocument/2006/relationships/slideLayout" Target="../slideLayouts/slideLayout255.xml"/><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68.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theme" Target="../theme/theme27.xml"/><Relationship Id="rId5" Type="http://schemas.openxmlformats.org/officeDocument/2006/relationships/slideLayout" Target="../slideLayouts/slideLayout265.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78.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theme" Target="../theme/theme28.xml"/><Relationship Id="rId5" Type="http://schemas.openxmlformats.org/officeDocument/2006/relationships/slideLayout" Target="../slideLayouts/slideLayout275.xml"/><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88.xml"/><Relationship Id="rId3" Type="http://schemas.openxmlformats.org/officeDocument/2006/relationships/slideLayout" Target="../slideLayouts/slideLayout283.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theme" Target="../theme/theme29.xml"/><Relationship Id="rId5" Type="http://schemas.openxmlformats.org/officeDocument/2006/relationships/slideLayout" Target="../slideLayouts/slideLayout285.xml"/><Relationship Id="rId10" Type="http://schemas.openxmlformats.org/officeDocument/2006/relationships/slideLayout" Target="../slideLayouts/slideLayout290.xml"/><Relationship Id="rId4" Type="http://schemas.openxmlformats.org/officeDocument/2006/relationships/slideLayout" Target="../slideLayouts/slideLayout284.xml"/><Relationship Id="rId9" Type="http://schemas.openxmlformats.org/officeDocument/2006/relationships/slideLayout" Target="../slideLayouts/slideLayout2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298.xml"/><Relationship Id="rId3" Type="http://schemas.openxmlformats.org/officeDocument/2006/relationships/slideLayout" Target="../slideLayouts/slideLayout293.xml"/><Relationship Id="rId7" Type="http://schemas.openxmlformats.org/officeDocument/2006/relationships/slideLayout" Target="../slideLayouts/slideLayout297.xml"/><Relationship Id="rId2" Type="http://schemas.openxmlformats.org/officeDocument/2006/relationships/slideLayout" Target="../slideLayouts/slideLayout29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theme" Target="../theme/theme30.xml"/><Relationship Id="rId5" Type="http://schemas.openxmlformats.org/officeDocument/2006/relationships/slideLayout" Target="../slideLayouts/slideLayout295.xml"/><Relationship Id="rId10" Type="http://schemas.openxmlformats.org/officeDocument/2006/relationships/slideLayout" Target="../slideLayouts/slideLayout300.xml"/><Relationship Id="rId4" Type="http://schemas.openxmlformats.org/officeDocument/2006/relationships/slideLayout" Target="../slideLayouts/slideLayout294.xml"/><Relationship Id="rId9" Type="http://schemas.openxmlformats.org/officeDocument/2006/relationships/slideLayout" Target="../slideLayouts/slideLayout29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08.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theme" Target="../theme/theme3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1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theme" Target="../theme/theme32.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28.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2" Type="http://schemas.openxmlformats.org/officeDocument/2006/relationships/slideLayout" Target="../slideLayouts/slideLayout322.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theme" Target="../theme/theme33.xml"/><Relationship Id="rId5" Type="http://schemas.openxmlformats.org/officeDocument/2006/relationships/slideLayout" Target="../slideLayouts/slideLayout325.xml"/><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38.xml"/><Relationship Id="rId3" Type="http://schemas.openxmlformats.org/officeDocument/2006/relationships/slideLayout" Target="../slideLayouts/slideLayout333.xml"/><Relationship Id="rId7" Type="http://schemas.openxmlformats.org/officeDocument/2006/relationships/slideLayout" Target="../slideLayouts/slideLayout337.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theme" Target="../theme/theme34.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48.xml"/><Relationship Id="rId3" Type="http://schemas.openxmlformats.org/officeDocument/2006/relationships/slideLayout" Target="../slideLayouts/slideLayout343.xml"/><Relationship Id="rId7" Type="http://schemas.openxmlformats.org/officeDocument/2006/relationships/slideLayout" Target="../slideLayouts/slideLayout347.xml"/><Relationship Id="rId2" Type="http://schemas.openxmlformats.org/officeDocument/2006/relationships/slideLayout" Target="../slideLayouts/slideLayout342.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theme" Target="../theme/theme35.xml"/><Relationship Id="rId5" Type="http://schemas.openxmlformats.org/officeDocument/2006/relationships/slideLayout" Target="../slideLayouts/slideLayout345.xml"/><Relationship Id="rId10" Type="http://schemas.openxmlformats.org/officeDocument/2006/relationships/slideLayout" Target="../slideLayouts/slideLayout350.xml"/><Relationship Id="rId4" Type="http://schemas.openxmlformats.org/officeDocument/2006/relationships/slideLayout" Target="../slideLayouts/slideLayout344.xml"/><Relationship Id="rId9" Type="http://schemas.openxmlformats.org/officeDocument/2006/relationships/slideLayout" Target="../slideLayouts/slideLayout349.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58.xml"/><Relationship Id="rId3" Type="http://schemas.openxmlformats.org/officeDocument/2006/relationships/slideLayout" Target="../slideLayouts/slideLayout353.xml"/><Relationship Id="rId7" Type="http://schemas.openxmlformats.org/officeDocument/2006/relationships/slideLayout" Target="../slideLayouts/slideLayout357.xml"/><Relationship Id="rId2" Type="http://schemas.openxmlformats.org/officeDocument/2006/relationships/slideLayout" Target="../slideLayouts/slideLayout352.xml"/><Relationship Id="rId1" Type="http://schemas.openxmlformats.org/officeDocument/2006/relationships/slideLayout" Target="../slideLayouts/slideLayout351.xml"/><Relationship Id="rId6" Type="http://schemas.openxmlformats.org/officeDocument/2006/relationships/slideLayout" Target="../slideLayouts/slideLayout356.xml"/><Relationship Id="rId11" Type="http://schemas.openxmlformats.org/officeDocument/2006/relationships/theme" Target="../theme/theme36.xml"/><Relationship Id="rId5" Type="http://schemas.openxmlformats.org/officeDocument/2006/relationships/slideLayout" Target="../slideLayouts/slideLayout355.xml"/><Relationship Id="rId10" Type="http://schemas.openxmlformats.org/officeDocument/2006/relationships/slideLayout" Target="../slideLayouts/slideLayout360.xml"/><Relationship Id="rId4" Type="http://schemas.openxmlformats.org/officeDocument/2006/relationships/slideLayout" Target="../slideLayouts/slideLayout354.xml"/><Relationship Id="rId9" Type="http://schemas.openxmlformats.org/officeDocument/2006/relationships/slideLayout" Target="../slideLayouts/slideLayout359.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68.xml"/><Relationship Id="rId3" Type="http://schemas.openxmlformats.org/officeDocument/2006/relationships/slideLayout" Target="../slideLayouts/slideLayout363.xml"/><Relationship Id="rId7" Type="http://schemas.openxmlformats.org/officeDocument/2006/relationships/slideLayout" Target="../slideLayouts/slideLayout367.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theme" Target="../theme/theme37.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78.xml"/><Relationship Id="rId3" Type="http://schemas.openxmlformats.org/officeDocument/2006/relationships/slideLayout" Target="../slideLayouts/slideLayout373.xml"/><Relationship Id="rId7" Type="http://schemas.openxmlformats.org/officeDocument/2006/relationships/slideLayout" Target="../slideLayouts/slideLayout377.xml"/><Relationship Id="rId2" Type="http://schemas.openxmlformats.org/officeDocument/2006/relationships/slideLayout" Target="../slideLayouts/slideLayout372.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theme" Target="../theme/theme38.xml"/><Relationship Id="rId5" Type="http://schemas.openxmlformats.org/officeDocument/2006/relationships/slideLayout" Target="../slideLayouts/slideLayout375.xml"/><Relationship Id="rId10" Type="http://schemas.openxmlformats.org/officeDocument/2006/relationships/slideLayout" Target="../slideLayouts/slideLayout380.xml"/><Relationship Id="rId4" Type="http://schemas.openxmlformats.org/officeDocument/2006/relationships/slideLayout" Target="../slideLayouts/slideLayout374.xml"/><Relationship Id="rId9" Type="http://schemas.openxmlformats.org/officeDocument/2006/relationships/slideLayout" Target="../slideLayouts/slideLayout3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5.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6.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7.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8.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theme" Target="../theme/theme9.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02.xml"/><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12.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slideLayout" Target="../slideLayouts/slideLayout122.xml"/><Relationship Id="rId1" Type="http://schemas.openxmlformats.org/officeDocument/2006/relationships/tags" Target="../tags/tag18.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2.xml"/><Relationship Id="rId1" Type="http://schemas.openxmlformats.org/officeDocument/2006/relationships/tags" Target="../tags/tag21.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2.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22.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2.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1.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72.xml"/><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82.xml"/><Relationship Id="rId1" Type="http://schemas.openxmlformats.org/officeDocument/2006/relationships/tags" Target="../tags/tag3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2.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02.xml"/><Relationship Id="rId1" Type="http://schemas.openxmlformats.org/officeDocument/2006/relationships/tags" Target="../tags/tag3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12.xml"/><Relationship Id="rId1" Type="http://schemas.openxmlformats.org/officeDocument/2006/relationships/tags" Target="../tags/tag3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22.xml"/><Relationship Id="rId1" Type="http://schemas.openxmlformats.org/officeDocument/2006/relationships/tags" Target="../tags/tag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32.xml"/><Relationship Id="rId1" Type="http://schemas.openxmlformats.org/officeDocument/2006/relationships/tags" Target="../tags/tag3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42.xml"/><Relationship Id="rId1" Type="http://schemas.openxmlformats.org/officeDocument/2006/relationships/tags" Target="../tags/tag3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52.xml"/><Relationship Id="rId1" Type="http://schemas.openxmlformats.org/officeDocument/2006/relationships/tags" Target="../tags/tag3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62.xml"/><Relationship Id="rId1" Type="http://schemas.openxmlformats.org/officeDocument/2006/relationships/tags" Target="../tags/tag3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72.xml"/><Relationship Id="rId1" Type="http://schemas.openxmlformats.org/officeDocument/2006/relationships/tags" Target="../tags/tag4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82.xml"/><Relationship Id="rId1" Type="http://schemas.openxmlformats.org/officeDocument/2006/relationships/tags" Target="../tags/tag4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92.xml"/><Relationship Id="rId1" Type="http://schemas.openxmlformats.org/officeDocument/2006/relationships/tags" Target="../tags/tag4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02.xml"/><Relationship Id="rId1" Type="http://schemas.openxmlformats.org/officeDocument/2006/relationships/tags" Target="../tags/tag4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5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12.xml"/><Relationship Id="rId1" Type="http://schemas.openxmlformats.org/officeDocument/2006/relationships/tags" Target="../tags/tag5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22.xml"/><Relationship Id="rId1" Type="http://schemas.openxmlformats.org/officeDocument/2006/relationships/tags" Target="../tags/tag5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32.xml"/><Relationship Id="rId1" Type="http://schemas.openxmlformats.org/officeDocument/2006/relationships/tags" Target="../tags/tag54.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12.xml"/><Relationship Id="rId1" Type="http://schemas.openxmlformats.org/officeDocument/2006/relationships/tags" Target="../tags/tag5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5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52.xml"/><Relationship Id="rId1" Type="http://schemas.openxmlformats.org/officeDocument/2006/relationships/tags" Target="../tags/tag5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62.xml"/><Relationship Id="rId1" Type="http://schemas.openxmlformats.org/officeDocument/2006/relationships/tags" Target="../tags/tag58.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1.xml"/><Relationship Id="rId1" Type="http://schemas.openxmlformats.org/officeDocument/2006/relationships/tags" Target="../tags/tag59.xml"/></Relationships>
</file>

<file path=ppt/slides/_rels/slide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371.xml"/><Relationship Id="rId1" Type="http://schemas.openxmlformats.org/officeDocument/2006/relationships/tags" Target="../tags/tag6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descr="/Users/ye/Desktop/2000-1125-2.jpg2000-1125-2"/>
          <p:cNvPicPr>
            <a:picLocks noChangeAspect="1"/>
          </p:cNvPicPr>
          <p:nvPr/>
        </p:nvPicPr>
        <p:blipFill>
          <a:blip r:embed="rId3"/>
          <a:srcRect/>
          <a:stretch>
            <a:fillRect/>
          </a:stretch>
        </p:blipFill>
        <p:spPr>
          <a:xfrm>
            <a:off x="0" y="635"/>
            <a:ext cx="12189460" cy="6856095"/>
          </a:xfrm>
          <a:prstGeom prst="rect">
            <a:avLst/>
          </a:prstGeom>
        </p:spPr>
      </p:pic>
      <p:sp>
        <p:nvSpPr>
          <p:cNvPr id="5" name="文本框 4"/>
          <p:cNvSpPr txBox="1"/>
          <p:nvPr>
            <p:custDataLst>
              <p:tags r:id="rId1"/>
            </p:custDataLst>
          </p:nvPr>
        </p:nvSpPr>
        <p:spPr>
          <a:xfrm>
            <a:off x="1480820" y="3175000"/>
            <a:ext cx="9227820" cy="2030095"/>
          </a:xfrm>
          <a:prstGeom prst="rect">
            <a:avLst/>
          </a:prstGeom>
          <a:noFill/>
        </p:spPr>
        <p:txBody>
          <a:bodyPr wrap="square" rtlCol="0" anchor="t">
            <a:spAutoFit/>
          </a:bodyPr>
          <a:lstStyle/>
          <a:p>
            <a:pPr algn="ctr">
              <a:lnSpc>
                <a:spcPct val="150000"/>
              </a:lnSpc>
            </a:pPr>
            <a:r>
              <a:rPr kumimoji="1" lang="en-GB" altLang="zh-CN" sz="32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rPr>
              <a:t>How can we protect ourselves in the dark forest of blockchain</a:t>
            </a:r>
          </a:p>
          <a:p>
            <a:pPr algn="ctr">
              <a:lnSpc>
                <a:spcPct val="150000"/>
              </a:lnSpc>
            </a:pPr>
            <a:r>
              <a:rPr kumimoji="1" lang="en-US" altLang="zh-CN" sz="20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rPr>
              <a:t>Cos/</a:t>
            </a:r>
            <a:r>
              <a:rPr kumimoji="1" lang="zh-CN" altLang="en-US" sz="20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rPr>
              <a:t>余弦</a:t>
            </a:r>
            <a:r>
              <a:rPr kumimoji="1" lang="en-US" altLang="zh-CN" sz="2000" dirty="0">
                <a:solidFill>
                  <a:schemeClr val="dk1"/>
                </a:solidFill>
                <a:latin typeface="Source Han Sans CN Light" panose="020B0800000000000000" charset="-122"/>
                <a:ea typeface="Source Han Sans CN Light" panose="020B0800000000000000" charset="-122"/>
                <a:cs typeface="Source Han Sans CN Light" panose="020B0800000000000000" charset="-122"/>
                <a:sym typeface="+mn-ea"/>
              </a:rPr>
              <a:t>, 2022</a:t>
            </a:r>
          </a:p>
        </p:txBody>
      </p:sp>
      <p:pic>
        <p:nvPicPr>
          <p:cNvPr id="14" name="图片 13" descr="SlowMist-logo-en"/>
          <p:cNvPicPr>
            <a:picLocks noChangeAspect="1"/>
          </p:cNvPicPr>
          <p:nvPr/>
        </p:nvPicPr>
        <p:blipFill>
          <a:blip r:embed="rId4"/>
          <a:stretch>
            <a:fillRect/>
          </a:stretch>
        </p:blipFill>
        <p:spPr>
          <a:xfrm>
            <a:off x="4535805" y="2313940"/>
            <a:ext cx="3121025" cy="60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lang="en-US" altLang="zh-CN">
                <a:solidFill>
                  <a:schemeClr val="dk1"/>
                </a:solidFill>
              </a:rPr>
              <a:t>Classification of hacked objects</a:t>
            </a:r>
          </a:p>
          <a:p>
            <a:r>
              <a:rPr lang="en-US" altLang="zh-CN">
                <a:solidFill>
                  <a:schemeClr val="dk1"/>
                </a:solidFill>
              </a:rPr>
              <a:t>Attack method TOP 10</a:t>
            </a:r>
          </a:p>
        </p:txBody>
      </p:sp>
      <p:sp>
        <p:nvSpPr>
          <p:cNvPr id="3" name="文本占位符 2"/>
          <p:cNvSpPr>
            <a:spLocks noGrp="1"/>
          </p:cNvSpPr>
          <p:nvPr>
            <p:ph type="body" sz="quarter" idx="12"/>
          </p:nvPr>
        </p:nvSpPr>
        <p:spPr/>
        <p:txBody>
          <a:bodyPr/>
          <a:lstStyle/>
          <a:p>
            <a:r>
              <a:rPr lang="en-US" altLang="zh-CN">
                <a:solidFill>
                  <a:schemeClr val="accent1"/>
                </a:solidFill>
              </a:rPr>
              <a:t>Hacked statistics</a:t>
            </a:r>
          </a:p>
        </p:txBody>
      </p:sp>
      <p:graphicFrame>
        <p:nvGraphicFramePr>
          <p:cNvPr id="4" name="表格 3"/>
          <p:cNvGraphicFramePr/>
          <p:nvPr>
            <p:custDataLst>
              <p:tags r:id="rId2"/>
            </p:custDataLst>
          </p:nvPr>
        </p:nvGraphicFramePr>
        <p:xfrm>
          <a:off x="5454650" y="794385"/>
          <a:ext cx="6182360" cy="6096000"/>
        </p:xfrm>
        <a:graphic>
          <a:graphicData uri="http://schemas.openxmlformats.org/drawingml/2006/table">
            <a:tbl>
              <a:tblPr firstRow="1" bandRow="1">
                <a:tableStyleId>{5C22544A-7EE6-4342-B048-85BDC9FD1C3A}</a:tableStyleId>
              </a:tblPr>
              <a:tblGrid>
                <a:gridCol w="2359025">
                  <a:extLst>
                    <a:ext uri="{9D8B030D-6E8A-4147-A177-3AD203B41FA5}">
                      <a16:colId xmlns:a16="http://schemas.microsoft.com/office/drawing/2014/main" val="20000"/>
                    </a:ext>
                  </a:extLst>
                </a:gridCol>
                <a:gridCol w="1668780">
                  <a:extLst>
                    <a:ext uri="{9D8B030D-6E8A-4147-A177-3AD203B41FA5}">
                      <a16:colId xmlns:a16="http://schemas.microsoft.com/office/drawing/2014/main" val="20001"/>
                    </a:ext>
                  </a:extLst>
                </a:gridCol>
                <a:gridCol w="2154555">
                  <a:extLst>
                    <a:ext uri="{9D8B030D-6E8A-4147-A177-3AD203B41FA5}">
                      <a16:colId xmlns:a16="http://schemas.microsoft.com/office/drawing/2014/main" val="20002"/>
                    </a:ext>
                  </a:extLst>
                </a:gridCol>
              </a:tblGrid>
              <a:tr h="381000">
                <a:tc>
                  <a:txBody>
                    <a:bodyPr/>
                    <a:lstStyle/>
                    <a:p>
                      <a:pPr>
                        <a:buNone/>
                      </a:pPr>
                      <a:r>
                        <a:rPr lang="zh-CN" altLang="en-US"/>
                        <a:t>Category</a:t>
                      </a:r>
                    </a:p>
                  </a:txBody>
                  <a:tcPr/>
                </a:tc>
                <a:tc>
                  <a:txBody>
                    <a:bodyPr/>
                    <a:lstStyle/>
                    <a:p>
                      <a:pPr>
                        <a:buNone/>
                      </a:pPr>
                      <a:r>
                        <a:rPr lang="zh-CN" altLang="en-US"/>
                        <a:t>Hack event(s)</a:t>
                      </a:r>
                    </a:p>
                  </a:txBody>
                  <a:tcPr/>
                </a:tc>
                <a:tc>
                  <a:txBody>
                    <a:bodyPr/>
                    <a:lstStyle/>
                    <a:p>
                      <a:pPr>
                        <a:buNone/>
                      </a:pPr>
                      <a:r>
                        <a:rPr lang="zh-CN" altLang="en-US"/>
                        <a:t>Amount of loss ($)</a:t>
                      </a:r>
                    </a:p>
                  </a:txBody>
                  <a:tcPr/>
                </a:tc>
                <a:extLst>
                  <a:ext uri="{0D108BD9-81ED-4DB2-BD59-A6C34878D82A}">
                    <a16:rowId xmlns:a16="http://schemas.microsoft.com/office/drawing/2014/main" val="10000"/>
                  </a:ext>
                </a:extLst>
              </a:tr>
              <a:tr h="381000">
                <a:tc>
                  <a:txBody>
                    <a:bodyPr/>
                    <a:lstStyle/>
                    <a:p>
                      <a:pPr>
                        <a:buNone/>
                      </a:pPr>
                      <a:r>
                        <a:rPr lang="zh-CN" altLang="en-US"/>
                        <a:t>Blockchain</a:t>
                      </a:r>
                    </a:p>
                  </a:txBody>
                  <a:tcPr/>
                </a:tc>
                <a:tc>
                  <a:txBody>
                    <a:bodyPr/>
                    <a:lstStyle/>
                    <a:p>
                      <a:pPr>
                        <a:buNone/>
                      </a:pPr>
                      <a:r>
                        <a:rPr lang="zh-CN" altLang="en-US"/>
                        <a:t>4</a:t>
                      </a:r>
                      <a:r>
                        <a:rPr lang="en-US" altLang="zh-CN"/>
                        <a:t>3</a:t>
                      </a:r>
                    </a:p>
                  </a:txBody>
                  <a:tcPr/>
                </a:tc>
                <a:tc>
                  <a:txBody>
                    <a:bodyPr/>
                    <a:lstStyle/>
                    <a:p>
                      <a:pPr>
                        <a:buNone/>
                      </a:pPr>
                      <a:r>
                        <a:rPr lang="zh-CN" altLang="en-US"/>
                        <a:t>362,909,918.00</a:t>
                      </a:r>
                    </a:p>
                  </a:txBody>
                  <a:tcPr/>
                </a:tc>
                <a:extLst>
                  <a:ext uri="{0D108BD9-81ED-4DB2-BD59-A6C34878D82A}">
                    <a16:rowId xmlns:a16="http://schemas.microsoft.com/office/drawing/2014/main" val="10001"/>
                  </a:ext>
                </a:extLst>
              </a:tr>
              <a:tr h="381000">
                <a:tc>
                  <a:txBody>
                    <a:bodyPr/>
                    <a:lstStyle/>
                    <a:p>
                      <a:pPr>
                        <a:buNone/>
                      </a:pPr>
                      <a:r>
                        <a:rPr lang="zh-CN" altLang="en-US"/>
                        <a:t>Exchange</a:t>
                      </a:r>
                    </a:p>
                  </a:txBody>
                  <a:tcPr/>
                </a:tc>
                <a:tc>
                  <a:txBody>
                    <a:bodyPr/>
                    <a:lstStyle/>
                    <a:p>
                      <a:pPr>
                        <a:buNone/>
                      </a:pPr>
                      <a:r>
                        <a:rPr lang="zh-CN" altLang="en-US"/>
                        <a:t>10</a:t>
                      </a:r>
                      <a:r>
                        <a:rPr lang="en-US" altLang="zh-CN"/>
                        <a:t>3</a:t>
                      </a:r>
                    </a:p>
                  </a:txBody>
                  <a:tcPr/>
                </a:tc>
                <a:tc>
                  <a:txBody>
                    <a:bodyPr/>
                    <a:lstStyle/>
                    <a:p>
                      <a:pPr>
                        <a:buNone/>
                      </a:pPr>
                      <a:r>
                        <a:rPr lang="zh-CN" altLang="en-US"/>
                        <a:t>10,358,962,412.39</a:t>
                      </a:r>
                    </a:p>
                  </a:txBody>
                  <a:tcPr/>
                </a:tc>
                <a:extLst>
                  <a:ext uri="{0D108BD9-81ED-4DB2-BD59-A6C34878D82A}">
                    <a16:rowId xmlns:a16="http://schemas.microsoft.com/office/drawing/2014/main" val="10002"/>
                  </a:ext>
                </a:extLst>
              </a:tr>
              <a:tr h="381000">
                <a:tc>
                  <a:txBody>
                    <a:bodyPr/>
                    <a:lstStyle/>
                    <a:p>
                      <a:pPr>
                        <a:buNone/>
                      </a:pPr>
                      <a:r>
                        <a:rPr lang="zh-CN" altLang="en-US"/>
                        <a:t>Wallet</a:t>
                      </a:r>
                    </a:p>
                  </a:txBody>
                  <a:tcPr/>
                </a:tc>
                <a:tc>
                  <a:txBody>
                    <a:bodyPr/>
                    <a:lstStyle/>
                    <a:p>
                      <a:pPr>
                        <a:buNone/>
                      </a:pPr>
                      <a:r>
                        <a:rPr lang="zh-CN" altLang="en-US"/>
                        <a:t>27</a:t>
                      </a:r>
                    </a:p>
                  </a:txBody>
                  <a:tcPr/>
                </a:tc>
                <a:tc>
                  <a:txBody>
                    <a:bodyPr/>
                    <a:lstStyle/>
                    <a:p>
                      <a:pPr>
                        <a:buNone/>
                      </a:pPr>
                      <a:r>
                        <a:rPr lang="zh-CN" altLang="en-US"/>
                        <a:t>289,619,732.59</a:t>
                      </a:r>
                    </a:p>
                  </a:txBody>
                  <a:tcPr/>
                </a:tc>
                <a:extLst>
                  <a:ext uri="{0D108BD9-81ED-4DB2-BD59-A6C34878D82A}">
                    <a16:rowId xmlns:a16="http://schemas.microsoft.com/office/drawing/2014/main" val="10003"/>
                  </a:ext>
                </a:extLst>
              </a:tr>
              <a:tr h="381000">
                <a:tc>
                  <a:txBody>
                    <a:bodyPr/>
                    <a:lstStyle/>
                    <a:p>
                      <a:pPr>
                        <a:buNone/>
                      </a:pPr>
                      <a:r>
                        <a:rPr lang="zh-CN" altLang="en-US"/>
                        <a:t>ETH Ecosystem</a:t>
                      </a:r>
                    </a:p>
                  </a:txBody>
                  <a:tcPr/>
                </a:tc>
                <a:tc>
                  <a:txBody>
                    <a:bodyPr/>
                    <a:lstStyle/>
                    <a:p>
                      <a:pPr>
                        <a:buNone/>
                      </a:pPr>
                      <a:r>
                        <a:rPr lang="zh-CN" altLang="en-US"/>
                        <a:t>165</a:t>
                      </a:r>
                    </a:p>
                  </a:txBody>
                  <a:tcPr/>
                </a:tc>
                <a:tc>
                  <a:txBody>
                    <a:bodyPr/>
                    <a:lstStyle/>
                    <a:p>
                      <a:pPr>
                        <a:buNone/>
                      </a:pPr>
                      <a:r>
                        <a:rPr lang="zh-CN" altLang="en-US"/>
                        <a:t>3,997,575,744.86</a:t>
                      </a:r>
                    </a:p>
                  </a:txBody>
                  <a:tcPr/>
                </a:tc>
                <a:extLst>
                  <a:ext uri="{0D108BD9-81ED-4DB2-BD59-A6C34878D82A}">
                    <a16:rowId xmlns:a16="http://schemas.microsoft.com/office/drawing/2014/main" val="10004"/>
                  </a:ext>
                </a:extLst>
              </a:tr>
              <a:tr h="381000">
                <a:tc>
                  <a:txBody>
                    <a:bodyPr/>
                    <a:lstStyle/>
                    <a:p>
                      <a:pPr>
                        <a:buNone/>
                      </a:pPr>
                      <a:r>
                        <a:rPr lang="zh-CN" altLang="en-US"/>
                        <a:t>BSC Ecosystem</a:t>
                      </a:r>
                    </a:p>
                  </a:txBody>
                  <a:tcPr/>
                </a:tc>
                <a:tc>
                  <a:txBody>
                    <a:bodyPr/>
                    <a:lstStyle/>
                    <a:p>
                      <a:pPr>
                        <a:buNone/>
                      </a:pPr>
                      <a:r>
                        <a:rPr lang="zh-CN" altLang="en-US"/>
                        <a:t>9</a:t>
                      </a:r>
                      <a:r>
                        <a:rPr lang="en-US" altLang="zh-CN"/>
                        <a:t>8</a:t>
                      </a:r>
                    </a:p>
                  </a:txBody>
                  <a:tcPr/>
                </a:tc>
                <a:tc>
                  <a:txBody>
                    <a:bodyPr/>
                    <a:lstStyle/>
                    <a:p>
                      <a:pPr>
                        <a:buNone/>
                      </a:pPr>
                      <a:r>
                        <a:rPr lang="zh-CN" altLang="en-US"/>
                        <a:t>815,582,145.55</a:t>
                      </a:r>
                    </a:p>
                  </a:txBody>
                  <a:tcPr/>
                </a:tc>
                <a:extLst>
                  <a:ext uri="{0D108BD9-81ED-4DB2-BD59-A6C34878D82A}">
                    <a16:rowId xmlns:a16="http://schemas.microsoft.com/office/drawing/2014/main" val="10005"/>
                  </a:ext>
                </a:extLst>
              </a:tr>
              <a:tr h="381000">
                <a:tc>
                  <a:txBody>
                    <a:bodyPr/>
                    <a:lstStyle/>
                    <a:p>
                      <a:pPr>
                        <a:buNone/>
                      </a:pPr>
                      <a:r>
                        <a:rPr lang="zh-CN" altLang="en-US"/>
                        <a:t>Tron Ecosystem</a:t>
                      </a:r>
                    </a:p>
                  </a:txBody>
                  <a:tcPr/>
                </a:tc>
                <a:tc>
                  <a:txBody>
                    <a:bodyPr/>
                    <a:lstStyle/>
                    <a:p>
                      <a:pPr>
                        <a:buNone/>
                      </a:pPr>
                      <a:r>
                        <a:rPr lang="zh-CN" altLang="en-US"/>
                        <a:t>23</a:t>
                      </a:r>
                    </a:p>
                  </a:txBody>
                  <a:tcPr/>
                </a:tc>
                <a:tc>
                  <a:txBody>
                    <a:bodyPr/>
                    <a:lstStyle/>
                    <a:p>
                      <a:pPr>
                        <a:buNone/>
                      </a:pPr>
                      <a:r>
                        <a:rPr lang="zh-CN" altLang="en-US"/>
                        <a:t>11,224,334.36</a:t>
                      </a:r>
                    </a:p>
                  </a:txBody>
                  <a:tcPr/>
                </a:tc>
                <a:extLst>
                  <a:ext uri="{0D108BD9-81ED-4DB2-BD59-A6C34878D82A}">
                    <a16:rowId xmlns:a16="http://schemas.microsoft.com/office/drawing/2014/main" val="10006"/>
                  </a:ext>
                </a:extLst>
              </a:tr>
              <a:tr h="381000">
                <a:tc>
                  <a:txBody>
                    <a:bodyPr/>
                    <a:lstStyle/>
                    <a:p>
                      <a:pPr>
                        <a:buNone/>
                      </a:pPr>
                      <a:r>
                        <a:rPr lang="zh-CN" altLang="en-US"/>
                        <a:t>EOS Ecosystem</a:t>
                      </a:r>
                    </a:p>
                  </a:txBody>
                  <a:tcPr/>
                </a:tc>
                <a:tc>
                  <a:txBody>
                    <a:bodyPr/>
                    <a:lstStyle/>
                    <a:p>
                      <a:pPr>
                        <a:buNone/>
                      </a:pPr>
                      <a:r>
                        <a:rPr lang="zh-CN" altLang="en-US"/>
                        <a:t>119</a:t>
                      </a:r>
                    </a:p>
                  </a:txBody>
                  <a:tcPr/>
                </a:tc>
                <a:tc>
                  <a:txBody>
                    <a:bodyPr/>
                    <a:lstStyle/>
                    <a:p>
                      <a:pPr>
                        <a:buNone/>
                      </a:pPr>
                      <a:r>
                        <a:rPr lang="zh-CN" altLang="en-US"/>
                        <a:t>25,927,302.55</a:t>
                      </a:r>
                    </a:p>
                  </a:txBody>
                  <a:tcPr/>
                </a:tc>
                <a:extLst>
                  <a:ext uri="{0D108BD9-81ED-4DB2-BD59-A6C34878D82A}">
                    <a16:rowId xmlns:a16="http://schemas.microsoft.com/office/drawing/2014/main" val="10007"/>
                  </a:ext>
                </a:extLst>
              </a:tr>
              <a:tr h="381000">
                <a:tc>
                  <a:txBody>
                    <a:bodyPr/>
                    <a:lstStyle/>
                    <a:p>
                      <a:pPr>
                        <a:buNone/>
                      </a:pPr>
                      <a:r>
                        <a:rPr lang="zh-CN" altLang="en-US"/>
                        <a:t>Polygon Ecosystem</a:t>
                      </a:r>
                    </a:p>
                  </a:txBody>
                  <a:tcPr/>
                </a:tc>
                <a:tc>
                  <a:txBody>
                    <a:bodyPr/>
                    <a:lstStyle/>
                    <a:p>
                      <a:pPr>
                        <a:buNone/>
                      </a:pPr>
                      <a:r>
                        <a:rPr lang="zh-CN" altLang="en-US"/>
                        <a:t>12</a:t>
                      </a:r>
                    </a:p>
                  </a:txBody>
                  <a:tcPr/>
                </a:tc>
                <a:tc>
                  <a:txBody>
                    <a:bodyPr/>
                    <a:lstStyle/>
                    <a:p>
                      <a:pPr>
                        <a:buNone/>
                      </a:pPr>
                      <a:r>
                        <a:rPr lang="zh-CN" altLang="en-US"/>
                        <a:t>70,181,808.00</a:t>
                      </a:r>
                    </a:p>
                  </a:txBody>
                  <a:tcPr/>
                </a:tc>
                <a:extLst>
                  <a:ext uri="{0D108BD9-81ED-4DB2-BD59-A6C34878D82A}">
                    <a16:rowId xmlns:a16="http://schemas.microsoft.com/office/drawing/2014/main" val="10008"/>
                  </a:ext>
                </a:extLst>
              </a:tr>
              <a:tr h="381000">
                <a:tc>
                  <a:txBody>
                    <a:bodyPr/>
                    <a:lstStyle/>
                    <a:p>
                      <a:pPr>
                        <a:buNone/>
                      </a:pPr>
                      <a:r>
                        <a:rPr lang="zh-CN" altLang="en-US"/>
                        <a:t>HECO Ecosystem</a:t>
                      </a:r>
                    </a:p>
                  </a:txBody>
                  <a:tcPr/>
                </a:tc>
                <a:tc>
                  <a:txBody>
                    <a:bodyPr/>
                    <a:lstStyle/>
                    <a:p>
                      <a:pPr>
                        <a:buNone/>
                      </a:pPr>
                      <a:r>
                        <a:rPr lang="zh-CN" altLang="en-US"/>
                        <a:t>3</a:t>
                      </a:r>
                    </a:p>
                  </a:txBody>
                  <a:tcPr/>
                </a:tc>
                <a:tc>
                  <a:txBody>
                    <a:bodyPr/>
                    <a:lstStyle/>
                    <a:p>
                      <a:pPr>
                        <a:buNone/>
                      </a:pPr>
                      <a:r>
                        <a:rPr lang="zh-CN" altLang="en-US"/>
                        <a:t>64,533.00</a:t>
                      </a:r>
                    </a:p>
                  </a:txBody>
                  <a:tcPr/>
                </a:tc>
                <a:extLst>
                  <a:ext uri="{0D108BD9-81ED-4DB2-BD59-A6C34878D82A}">
                    <a16:rowId xmlns:a16="http://schemas.microsoft.com/office/drawing/2014/main" val="10009"/>
                  </a:ext>
                </a:extLst>
              </a:tr>
              <a:tr h="381000">
                <a:tc>
                  <a:txBody>
                    <a:bodyPr/>
                    <a:lstStyle/>
                    <a:p>
                      <a:pPr>
                        <a:buNone/>
                      </a:pPr>
                      <a:r>
                        <a:rPr lang="zh-CN" altLang="en-US"/>
                        <a:t>Fantom Ecosystem</a:t>
                      </a:r>
                    </a:p>
                  </a:txBody>
                  <a:tcPr/>
                </a:tc>
                <a:tc>
                  <a:txBody>
                    <a:bodyPr/>
                    <a:lstStyle/>
                    <a:p>
                      <a:pPr>
                        <a:buNone/>
                      </a:pPr>
                      <a:r>
                        <a:rPr lang="zh-CN" altLang="en-US"/>
                        <a:t>10</a:t>
                      </a:r>
                    </a:p>
                  </a:txBody>
                  <a:tcPr/>
                </a:tc>
                <a:tc>
                  <a:txBody>
                    <a:bodyPr/>
                    <a:lstStyle/>
                    <a:p>
                      <a:pPr>
                        <a:buNone/>
                      </a:pPr>
                      <a:r>
                        <a:rPr lang="zh-CN" altLang="en-US"/>
                        <a:t>84,910,991.57</a:t>
                      </a:r>
                    </a:p>
                  </a:txBody>
                  <a:tcPr/>
                </a:tc>
                <a:extLst>
                  <a:ext uri="{0D108BD9-81ED-4DB2-BD59-A6C34878D82A}">
                    <a16:rowId xmlns:a16="http://schemas.microsoft.com/office/drawing/2014/main" val="10010"/>
                  </a:ext>
                </a:extLst>
              </a:tr>
              <a:tr h="381000">
                <a:tc>
                  <a:txBody>
                    <a:bodyPr/>
                    <a:lstStyle/>
                    <a:p>
                      <a:pPr>
                        <a:buNone/>
                      </a:pPr>
                      <a:r>
                        <a:rPr lang="zh-CN" altLang="en-US"/>
                        <a:t>Solana Ecosystem</a:t>
                      </a:r>
                    </a:p>
                  </a:txBody>
                  <a:tcPr/>
                </a:tc>
                <a:tc>
                  <a:txBody>
                    <a:bodyPr/>
                    <a:lstStyle/>
                    <a:p>
                      <a:pPr>
                        <a:buNone/>
                      </a:pPr>
                      <a:r>
                        <a:rPr lang="en-US" altLang="zh-CN"/>
                        <a:t>9</a:t>
                      </a:r>
                    </a:p>
                  </a:txBody>
                  <a:tcPr/>
                </a:tc>
                <a:tc>
                  <a:txBody>
                    <a:bodyPr/>
                    <a:lstStyle/>
                    <a:p>
                      <a:pPr>
                        <a:buNone/>
                      </a:pPr>
                      <a:r>
                        <a:rPr lang="zh-CN" altLang="en-US"/>
                        <a:t>400,054,230.22</a:t>
                      </a:r>
                    </a:p>
                  </a:txBody>
                  <a:tcPr/>
                </a:tc>
                <a:extLst>
                  <a:ext uri="{0D108BD9-81ED-4DB2-BD59-A6C34878D82A}">
                    <a16:rowId xmlns:a16="http://schemas.microsoft.com/office/drawing/2014/main" val="10011"/>
                  </a:ext>
                </a:extLst>
              </a:tr>
              <a:tr h="381000">
                <a:tc>
                  <a:txBody>
                    <a:bodyPr/>
                    <a:lstStyle/>
                    <a:p>
                      <a:pPr>
                        <a:buNone/>
                      </a:pPr>
                      <a:r>
                        <a:rPr lang="zh-CN" altLang="en-US"/>
                        <a:t>Avalanche Ecosystem</a:t>
                      </a:r>
                    </a:p>
                  </a:txBody>
                  <a:tcPr/>
                </a:tc>
                <a:tc>
                  <a:txBody>
                    <a:bodyPr/>
                    <a:lstStyle/>
                    <a:p>
                      <a:pPr>
                        <a:buNone/>
                      </a:pPr>
                      <a:r>
                        <a:rPr lang="zh-CN" altLang="en-US"/>
                        <a:t>6</a:t>
                      </a:r>
                    </a:p>
                  </a:txBody>
                  <a:tcPr/>
                </a:tc>
                <a:tc>
                  <a:txBody>
                    <a:bodyPr/>
                    <a:lstStyle/>
                    <a:p>
                      <a:pPr>
                        <a:buNone/>
                      </a:pPr>
                      <a:r>
                        <a:rPr lang="zh-CN" altLang="en-US"/>
                        <a:t>106,500,000.00</a:t>
                      </a:r>
                    </a:p>
                  </a:txBody>
                  <a:tcPr/>
                </a:tc>
                <a:extLst>
                  <a:ext uri="{0D108BD9-81ED-4DB2-BD59-A6C34878D82A}">
                    <a16:rowId xmlns:a16="http://schemas.microsoft.com/office/drawing/2014/main" val="10012"/>
                  </a:ext>
                </a:extLst>
              </a:tr>
              <a:tr h="381000">
                <a:tc>
                  <a:txBody>
                    <a:bodyPr/>
                    <a:lstStyle/>
                    <a:p>
                      <a:pPr>
                        <a:buNone/>
                      </a:pPr>
                      <a:r>
                        <a:rPr lang="zh-CN" altLang="en-US"/>
                        <a:t>Polkadot Ecosystem</a:t>
                      </a:r>
                    </a:p>
                  </a:txBody>
                  <a:tcPr/>
                </a:tc>
                <a:tc>
                  <a:txBody>
                    <a:bodyPr/>
                    <a:lstStyle/>
                    <a:p>
                      <a:pPr>
                        <a:buNone/>
                      </a:pPr>
                      <a:r>
                        <a:rPr lang="en-US" altLang="zh-CN"/>
                        <a:t>8</a:t>
                      </a:r>
                    </a:p>
                  </a:txBody>
                  <a:tcPr/>
                </a:tc>
                <a:tc>
                  <a:txBody>
                    <a:bodyPr/>
                    <a:lstStyle/>
                    <a:p>
                      <a:pPr>
                        <a:buNone/>
                      </a:pPr>
                      <a:r>
                        <a:rPr lang="zh-CN" altLang="en-US"/>
                        <a:t>9,546,460.00</a:t>
                      </a:r>
                    </a:p>
                  </a:txBody>
                  <a:tcPr/>
                </a:tc>
                <a:extLst>
                  <a:ext uri="{0D108BD9-81ED-4DB2-BD59-A6C34878D82A}">
                    <a16:rowId xmlns:a16="http://schemas.microsoft.com/office/drawing/2014/main" val="10013"/>
                  </a:ext>
                </a:extLst>
              </a:tr>
              <a:tr h="381000">
                <a:tc>
                  <a:txBody>
                    <a:bodyPr/>
                    <a:lstStyle/>
                    <a:p>
                      <a:pPr>
                        <a:buNone/>
                      </a:pPr>
                      <a:r>
                        <a:rPr lang="zh-CN" altLang="en-US"/>
                        <a:t>NFT Ecosystem</a:t>
                      </a:r>
                    </a:p>
                  </a:txBody>
                  <a:tcPr/>
                </a:tc>
                <a:tc>
                  <a:txBody>
                    <a:bodyPr/>
                    <a:lstStyle/>
                    <a:p>
                      <a:pPr>
                        <a:buNone/>
                      </a:pPr>
                      <a:r>
                        <a:rPr lang="zh-CN" altLang="en-US"/>
                        <a:t>6</a:t>
                      </a:r>
                      <a:r>
                        <a:rPr lang="en-US" altLang="zh-CN"/>
                        <a:t>4</a:t>
                      </a:r>
                    </a:p>
                  </a:txBody>
                  <a:tcPr/>
                </a:tc>
                <a:tc>
                  <a:txBody>
                    <a:bodyPr/>
                    <a:lstStyle/>
                    <a:p>
                      <a:pPr>
                        <a:buNone/>
                      </a:pPr>
                      <a:r>
                        <a:rPr lang="zh-CN" altLang="en-US"/>
                        <a:t>188,532,440.77</a:t>
                      </a:r>
                    </a:p>
                  </a:txBody>
                  <a:tcPr/>
                </a:tc>
                <a:extLst>
                  <a:ext uri="{0D108BD9-81ED-4DB2-BD59-A6C34878D82A}">
                    <a16:rowId xmlns:a16="http://schemas.microsoft.com/office/drawing/2014/main" val="10014"/>
                  </a:ext>
                </a:extLst>
              </a:tr>
              <a:tr h="381000">
                <a:tc>
                  <a:txBody>
                    <a:bodyPr/>
                    <a:lstStyle/>
                    <a:p>
                      <a:pPr>
                        <a:buNone/>
                      </a:pPr>
                      <a:r>
                        <a:rPr lang="zh-CN" altLang="en-US"/>
                        <a:t>Other</a:t>
                      </a:r>
                    </a:p>
                  </a:txBody>
                  <a:tcPr/>
                </a:tc>
                <a:tc>
                  <a:txBody>
                    <a:bodyPr/>
                    <a:lstStyle/>
                    <a:p>
                      <a:pPr>
                        <a:buNone/>
                      </a:pPr>
                      <a:r>
                        <a:rPr lang="zh-CN" altLang="en-US"/>
                        <a:t>10</a:t>
                      </a:r>
                      <a:r>
                        <a:rPr lang="en-US" altLang="zh-CN"/>
                        <a:t>7</a:t>
                      </a:r>
                    </a:p>
                  </a:txBody>
                  <a:tcPr/>
                </a:tc>
                <a:tc>
                  <a:txBody>
                    <a:bodyPr/>
                    <a:lstStyle/>
                    <a:p>
                      <a:pPr>
                        <a:buNone/>
                      </a:pPr>
                      <a:r>
                        <a:rPr lang="zh-CN" altLang="en-US"/>
                        <a:t>10,284,825,785.03</a:t>
                      </a:r>
                    </a:p>
                  </a:txBody>
                  <a:tcPr/>
                </a:tc>
                <a:extLst>
                  <a:ext uri="{0D108BD9-81ED-4DB2-BD59-A6C34878D82A}">
                    <a16:rowId xmlns:a16="http://schemas.microsoft.com/office/drawing/2014/main" val="10015"/>
                  </a:ext>
                </a:extLst>
              </a:tr>
            </a:tbl>
          </a:graphicData>
        </a:graphic>
      </p:graphicFrame>
      <p:graphicFrame>
        <p:nvGraphicFramePr>
          <p:cNvPr id="5" name="表格 4"/>
          <p:cNvGraphicFramePr/>
          <p:nvPr>
            <p:custDataLst>
              <p:tags r:id="rId3"/>
            </p:custDataLst>
          </p:nvPr>
        </p:nvGraphicFramePr>
        <p:xfrm>
          <a:off x="491490" y="2465705"/>
          <a:ext cx="4814570" cy="4191000"/>
        </p:xfrm>
        <a:graphic>
          <a:graphicData uri="http://schemas.openxmlformats.org/drawingml/2006/table">
            <a:tbl>
              <a:tblPr firstRow="1" bandRow="1">
                <a:tableStyleId>{5C22544A-7EE6-4342-B048-85BDC9FD1C3A}</a:tableStyleId>
              </a:tblPr>
              <a:tblGrid>
                <a:gridCol w="720090">
                  <a:extLst>
                    <a:ext uri="{9D8B030D-6E8A-4147-A177-3AD203B41FA5}">
                      <a16:colId xmlns:a16="http://schemas.microsoft.com/office/drawing/2014/main" val="20000"/>
                    </a:ext>
                  </a:extLst>
                </a:gridCol>
                <a:gridCol w="3017520">
                  <a:extLst>
                    <a:ext uri="{9D8B030D-6E8A-4147-A177-3AD203B41FA5}">
                      <a16:colId xmlns:a16="http://schemas.microsoft.com/office/drawing/2014/main" val="20001"/>
                    </a:ext>
                  </a:extLst>
                </a:gridCol>
                <a:gridCol w="1076960">
                  <a:extLst>
                    <a:ext uri="{9D8B030D-6E8A-4147-A177-3AD203B41FA5}">
                      <a16:colId xmlns:a16="http://schemas.microsoft.com/office/drawing/2014/main" val="20002"/>
                    </a:ext>
                  </a:extLst>
                </a:gridCol>
              </a:tblGrid>
              <a:tr h="381000">
                <a:tc>
                  <a:txBody>
                    <a:bodyPr/>
                    <a:lstStyle/>
                    <a:p>
                      <a:pPr>
                        <a:buNone/>
                      </a:pPr>
                      <a:r>
                        <a:rPr lang="en-US" altLang="zh-CN"/>
                        <a:t>TOP</a:t>
                      </a:r>
                    </a:p>
                  </a:txBody>
                  <a:tcPr/>
                </a:tc>
                <a:tc>
                  <a:txBody>
                    <a:bodyPr/>
                    <a:lstStyle/>
                    <a:p>
                      <a:pPr>
                        <a:buNone/>
                      </a:pPr>
                      <a:r>
                        <a:rPr lang="zh-CN" altLang="en-US"/>
                        <a:t>Attack method</a:t>
                      </a:r>
                    </a:p>
                  </a:txBody>
                  <a:tcPr/>
                </a:tc>
                <a:tc>
                  <a:txBody>
                    <a:bodyPr/>
                    <a:lstStyle/>
                    <a:p>
                      <a:pPr>
                        <a:buNone/>
                      </a:pPr>
                      <a:r>
                        <a:rPr lang="en-US" altLang="zh-CN"/>
                        <a:t>E</a:t>
                      </a:r>
                      <a:r>
                        <a:rPr lang="zh-CN" altLang="en-US"/>
                        <a:t>vent(s)</a:t>
                      </a:r>
                    </a:p>
                  </a:txBody>
                  <a:tcPr/>
                </a:tc>
                <a:extLst>
                  <a:ext uri="{0D108BD9-81ED-4DB2-BD59-A6C34878D82A}">
                    <a16:rowId xmlns:a16="http://schemas.microsoft.com/office/drawing/2014/main" val="10000"/>
                  </a:ext>
                </a:extLst>
              </a:tr>
              <a:tr h="381000">
                <a:tc>
                  <a:txBody>
                    <a:bodyPr/>
                    <a:lstStyle/>
                    <a:p>
                      <a:pPr>
                        <a:buNone/>
                      </a:pPr>
                      <a:r>
                        <a:rPr lang="zh-CN" altLang="en-US"/>
                        <a:t>1</a:t>
                      </a:r>
                    </a:p>
                  </a:txBody>
                  <a:tcPr/>
                </a:tc>
                <a:tc>
                  <a:txBody>
                    <a:bodyPr/>
                    <a:lstStyle/>
                    <a:p>
                      <a:pPr>
                        <a:buNone/>
                      </a:pPr>
                      <a:r>
                        <a:rPr lang="zh-CN" altLang="en-US"/>
                        <a:t>Scam</a:t>
                      </a:r>
                    </a:p>
                  </a:txBody>
                  <a:tcPr/>
                </a:tc>
                <a:tc>
                  <a:txBody>
                    <a:bodyPr/>
                    <a:lstStyle/>
                    <a:p>
                      <a:pPr>
                        <a:buNone/>
                      </a:pPr>
                      <a:r>
                        <a:rPr lang="zh-CN" altLang="en-US"/>
                        <a:t>10</a:t>
                      </a:r>
                      <a:r>
                        <a:rPr lang="en-US" altLang="zh-CN"/>
                        <a:t>7</a:t>
                      </a:r>
                    </a:p>
                  </a:txBody>
                  <a:tcPr/>
                </a:tc>
                <a:extLst>
                  <a:ext uri="{0D108BD9-81ED-4DB2-BD59-A6C34878D82A}">
                    <a16:rowId xmlns:a16="http://schemas.microsoft.com/office/drawing/2014/main" val="10001"/>
                  </a:ext>
                </a:extLst>
              </a:tr>
              <a:tr h="381000">
                <a:tc>
                  <a:txBody>
                    <a:bodyPr/>
                    <a:lstStyle/>
                    <a:p>
                      <a:pPr>
                        <a:buNone/>
                      </a:pPr>
                      <a:r>
                        <a:rPr lang="zh-CN" altLang="en-US"/>
                        <a:t>2</a:t>
                      </a:r>
                    </a:p>
                  </a:txBody>
                  <a:tcPr/>
                </a:tc>
                <a:tc>
                  <a:txBody>
                    <a:bodyPr/>
                    <a:lstStyle/>
                    <a:p>
                      <a:pPr>
                        <a:buNone/>
                      </a:pPr>
                      <a:r>
                        <a:rPr lang="zh-CN" altLang="en-US"/>
                        <a:t>Flash loan attack</a:t>
                      </a:r>
                    </a:p>
                  </a:txBody>
                  <a:tcPr/>
                </a:tc>
                <a:tc>
                  <a:txBody>
                    <a:bodyPr/>
                    <a:lstStyle/>
                    <a:p>
                      <a:pPr>
                        <a:buNone/>
                      </a:pPr>
                      <a:r>
                        <a:rPr lang="zh-CN" altLang="en-US"/>
                        <a:t>6</a:t>
                      </a:r>
                      <a:r>
                        <a:rPr lang="en-US" altLang="zh-CN"/>
                        <a:t>2</a:t>
                      </a:r>
                    </a:p>
                  </a:txBody>
                  <a:tcPr/>
                </a:tc>
                <a:extLst>
                  <a:ext uri="{0D108BD9-81ED-4DB2-BD59-A6C34878D82A}">
                    <a16:rowId xmlns:a16="http://schemas.microsoft.com/office/drawing/2014/main" val="10002"/>
                  </a:ext>
                </a:extLst>
              </a:tr>
              <a:tr h="381000">
                <a:tc>
                  <a:txBody>
                    <a:bodyPr/>
                    <a:lstStyle/>
                    <a:p>
                      <a:pPr>
                        <a:buNone/>
                      </a:pPr>
                      <a:r>
                        <a:rPr lang="zh-CN" altLang="en-US"/>
                        <a:t>3</a:t>
                      </a:r>
                    </a:p>
                  </a:txBody>
                  <a:tcPr/>
                </a:tc>
                <a:tc>
                  <a:txBody>
                    <a:bodyPr/>
                    <a:lstStyle/>
                    <a:p>
                      <a:pPr>
                        <a:buNone/>
                      </a:pPr>
                      <a:r>
                        <a:rPr lang="zh-CN" altLang="en-US"/>
                        <a:t>Transaction congestion attack</a:t>
                      </a:r>
                    </a:p>
                  </a:txBody>
                  <a:tcPr/>
                </a:tc>
                <a:tc>
                  <a:txBody>
                    <a:bodyPr/>
                    <a:lstStyle/>
                    <a:p>
                      <a:pPr>
                        <a:buNone/>
                      </a:pPr>
                      <a:r>
                        <a:rPr lang="zh-CN" altLang="en-US"/>
                        <a:t>27</a:t>
                      </a:r>
                    </a:p>
                  </a:txBody>
                  <a:tcPr/>
                </a:tc>
                <a:extLst>
                  <a:ext uri="{0D108BD9-81ED-4DB2-BD59-A6C34878D82A}">
                    <a16:rowId xmlns:a16="http://schemas.microsoft.com/office/drawing/2014/main" val="10003"/>
                  </a:ext>
                </a:extLst>
              </a:tr>
              <a:tr h="381000">
                <a:tc>
                  <a:txBody>
                    <a:bodyPr/>
                    <a:lstStyle/>
                    <a:p>
                      <a:pPr>
                        <a:buNone/>
                      </a:pPr>
                      <a:r>
                        <a:rPr lang="zh-CN" altLang="en-US"/>
                        <a:t>4</a:t>
                      </a:r>
                    </a:p>
                  </a:txBody>
                  <a:tcPr/>
                </a:tc>
                <a:tc>
                  <a:txBody>
                    <a:bodyPr/>
                    <a:lstStyle/>
                    <a:p>
                      <a:pPr>
                        <a:buNone/>
                      </a:pPr>
                      <a:r>
                        <a:rPr lang="zh-CN" altLang="en-US"/>
                        <a:t>Roll back attack</a:t>
                      </a:r>
                    </a:p>
                  </a:txBody>
                  <a:tcPr/>
                </a:tc>
                <a:tc>
                  <a:txBody>
                    <a:bodyPr/>
                    <a:lstStyle/>
                    <a:p>
                      <a:pPr>
                        <a:buNone/>
                      </a:pPr>
                      <a:r>
                        <a:rPr lang="zh-CN" altLang="en-US"/>
                        <a:t>26</a:t>
                      </a:r>
                    </a:p>
                  </a:txBody>
                  <a:tcPr/>
                </a:tc>
                <a:extLst>
                  <a:ext uri="{0D108BD9-81ED-4DB2-BD59-A6C34878D82A}">
                    <a16:rowId xmlns:a16="http://schemas.microsoft.com/office/drawing/2014/main" val="10004"/>
                  </a:ext>
                </a:extLst>
              </a:tr>
              <a:tr h="381000">
                <a:tc>
                  <a:txBody>
                    <a:bodyPr/>
                    <a:lstStyle/>
                    <a:p>
                      <a:pPr>
                        <a:buNone/>
                      </a:pPr>
                      <a:r>
                        <a:rPr lang="zh-CN" altLang="en-US"/>
                        <a:t>5</a:t>
                      </a:r>
                    </a:p>
                  </a:txBody>
                  <a:tcPr/>
                </a:tc>
                <a:tc>
                  <a:txBody>
                    <a:bodyPr/>
                    <a:lstStyle/>
                    <a:p>
                      <a:pPr>
                        <a:buNone/>
                      </a:pPr>
                      <a:r>
                        <a:rPr lang="zh-CN" altLang="en-US"/>
                        <a:t>Contract vulnerabilities</a:t>
                      </a:r>
                    </a:p>
                  </a:txBody>
                  <a:tcPr/>
                </a:tc>
                <a:tc>
                  <a:txBody>
                    <a:bodyPr/>
                    <a:lstStyle/>
                    <a:p>
                      <a:pPr>
                        <a:buNone/>
                      </a:pPr>
                      <a:r>
                        <a:rPr lang="zh-CN" altLang="en-US"/>
                        <a:t>2</a:t>
                      </a:r>
                      <a:r>
                        <a:rPr lang="en-US" altLang="zh-CN"/>
                        <a:t>6</a:t>
                      </a:r>
                    </a:p>
                  </a:txBody>
                  <a:tcPr/>
                </a:tc>
                <a:extLst>
                  <a:ext uri="{0D108BD9-81ED-4DB2-BD59-A6C34878D82A}">
                    <a16:rowId xmlns:a16="http://schemas.microsoft.com/office/drawing/2014/main" val="10005"/>
                  </a:ext>
                </a:extLst>
              </a:tr>
              <a:tr h="381000">
                <a:tc>
                  <a:txBody>
                    <a:bodyPr/>
                    <a:lstStyle/>
                    <a:p>
                      <a:pPr>
                        <a:buNone/>
                      </a:pPr>
                      <a:r>
                        <a:rPr lang="zh-CN" altLang="en-US"/>
                        <a:t>6</a:t>
                      </a:r>
                    </a:p>
                  </a:txBody>
                  <a:tcPr/>
                </a:tc>
                <a:tc>
                  <a:txBody>
                    <a:bodyPr/>
                    <a:lstStyle/>
                    <a:p>
                      <a:pPr>
                        <a:buNone/>
                      </a:pPr>
                      <a:r>
                        <a:rPr lang="zh-CN" altLang="en-US"/>
                        <a:t>51% attack</a:t>
                      </a:r>
                    </a:p>
                  </a:txBody>
                  <a:tcPr/>
                </a:tc>
                <a:tc>
                  <a:txBody>
                    <a:bodyPr/>
                    <a:lstStyle/>
                    <a:p>
                      <a:pPr>
                        <a:buNone/>
                      </a:pPr>
                      <a:r>
                        <a:rPr lang="zh-CN" altLang="en-US"/>
                        <a:t>24</a:t>
                      </a:r>
                    </a:p>
                  </a:txBody>
                  <a:tcPr/>
                </a:tc>
                <a:extLst>
                  <a:ext uri="{0D108BD9-81ED-4DB2-BD59-A6C34878D82A}">
                    <a16:rowId xmlns:a16="http://schemas.microsoft.com/office/drawing/2014/main" val="10006"/>
                  </a:ext>
                </a:extLst>
              </a:tr>
              <a:tr h="381000">
                <a:tc>
                  <a:txBody>
                    <a:bodyPr/>
                    <a:lstStyle/>
                    <a:p>
                      <a:pPr>
                        <a:buNone/>
                      </a:pPr>
                      <a:r>
                        <a:rPr lang="zh-CN" altLang="en-US"/>
                        <a:t>7</a:t>
                      </a:r>
                    </a:p>
                  </a:txBody>
                  <a:tcPr/>
                </a:tc>
                <a:tc>
                  <a:txBody>
                    <a:bodyPr/>
                    <a:lstStyle/>
                    <a:p>
                      <a:pPr>
                        <a:buNone/>
                      </a:pPr>
                      <a:r>
                        <a:rPr lang="zh-CN" altLang="en-US"/>
                        <a:t>Random number attack</a:t>
                      </a:r>
                    </a:p>
                  </a:txBody>
                  <a:tcPr/>
                </a:tc>
                <a:tc>
                  <a:txBody>
                    <a:bodyPr/>
                    <a:lstStyle/>
                    <a:p>
                      <a:pPr>
                        <a:buNone/>
                      </a:pPr>
                      <a:r>
                        <a:rPr lang="zh-CN" altLang="en-US"/>
                        <a:t>23</a:t>
                      </a:r>
                    </a:p>
                  </a:txBody>
                  <a:tcPr/>
                </a:tc>
                <a:extLst>
                  <a:ext uri="{0D108BD9-81ED-4DB2-BD59-A6C34878D82A}">
                    <a16:rowId xmlns:a16="http://schemas.microsoft.com/office/drawing/2014/main" val="10007"/>
                  </a:ext>
                </a:extLst>
              </a:tr>
              <a:tr h="381000">
                <a:tc>
                  <a:txBody>
                    <a:bodyPr/>
                    <a:lstStyle/>
                    <a:p>
                      <a:pPr>
                        <a:buNone/>
                      </a:pPr>
                      <a:r>
                        <a:rPr lang="zh-CN" altLang="en-US"/>
                        <a:t>8</a:t>
                      </a:r>
                    </a:p>
                  </a:txBody>
                  <a:tcPr/>
                </a:tc>
                <a:tc>
                  <a:txBody>
                    <a:bodyPr/>
                    <a:lstStyle/>
                    <a:p>
                      <a:pPr>
                        <a:buNone/>
                      </a:pPr>
                      <a:r>
                        <a:rPr lang="zh-CN" altLang="en-US"/>
                        <a:t>Stolen hot wallet</a:t>
                      </a:r>
                    </a:p>
                  </a:txBody>
                  <a:tcPr/>
                </a:tc>
                <a:tc>
                  <a:txBody>
                    <a:bodyPr/>
                    <a:lstStyle/>
                    <a:p>
                      <a:pPr>
                        <a:buNone/>
                      </a:pPr>
                      <a:r>
                        <a:rPr lang="zh-CN" altLang="en-US"/>
                        <a:t>21</a:t>
                      </a:r>
                    </a:p>
                  </a:txBody>
                  <a:tcPr/>
                </a:tc>
                <a:extLst>
                  <a:ext uri="{0D108BD9-81ED-4DB2-BD59-A6C34878D82A}">
                    <a16:rowId xmlns:a16="http://schemas.microsoft.com/office/drawing/2014/main" val="10008"/>
                  </a:ext>
                </a:extLst>
              </a:tr>
              <a:tr h="381000">
                <a:tc>
                  <a:txBody>
                    <a:bodyPr/>
                    <a:lstStyle/>
                    <a:p>
                      <a:pPr>
                        <a:buNone/>
                      </a:pPr>
                      <a:r>
                        <a:rPr lang="zh-CN" altLang="en-US"/>
                        <a:t>9</a:t>
                      </a:r>
                    </a:p>
                  </a:txBody>
                  <a:tcPr/>
                </a:tc>
                <a:tc>
                  <a:txBody>
                    <a:bodyPr/>
                    <a:lstStyle/>
                    <a:p>
                      <a:pPr>
                        <a:buNone/>
                      </a:pPr>
                      <a:r>
                        <a:rPr lang="zh-CN" altLang="en-US"/>
                        <a:t>Phishing attack</a:t>
                      </a:r>
                    </a:p>
                  </a:txBody>
                  <a:tcPr/>
                </a:tc>
                <a:tc>
                  <a:txBody>
                    <a:bodyPr/>
                    <a:lstStyle/>
                    <a:p>
                      <a:pPr>
                        <a:buNone/>
                      </a:pPr>
                      <a:r>
                        <a:rPr lang="zh-CN" altLang="en-US"/>
                        <a:t>20</a:t>
                      </a:r>
                    </a:p>
                  </a:txBody>
                  <a:tcPr/>
                </a:tc>
                <a:extLst>
                  <a:ext uri="{0D108BD9-81ED-4DB2-BD59-A6C34878D82A}">
                    <a16:rowId xmlns:a16="http://schemas.microsoft.com/office/drawing/2014/main" val="10009"/>
                  </a:ext>
                </a:extLst>
              </a:tr>
              <a:tr h="381000">
                <a:tc>
                  <a:txBody>
                    <a:bodyPr/>
                    <a:lstStyle/>
                    <a:p>
                      <a:pPr>
                        <a:buNone/>
                      </a:pPr>
                      <a:r>
                        <a:rPr lang="zh-CN" altLang="en-US"/>
                        <a:t>10</a:t>
                      </a:r>
                    </a:p>
                  </a:txBody>
                  <a:tcPr/>
                </a:tc>
                <a:tc>
                  <a:txBody>
                    <a:bodyPr/>
                    <a:lstStyle/>
                    <a:p>
                      <a:pPr>
                        <a:buNone/>
                      </a:pPr>
                      <a:r>
                        <a:rPr lang="zh-CN" altLang="en-US"/>
                        <a:t>Discord server hacked</a:t>
                      </a:r>
                    </a:p>
                  </a:txBody>
                  <a:tcPr/>
                </a:tc>
                <a:tc>
                  <a:txBody>
                    <a:bodyPr/>
                    <a:lstStyle/>
                    <a:p>
                      <a:pPr>
                        <a:buNone/>
                      </a:pPr>
                      <a:r>
                        <a:rPr lang="zh-CN" altLang="en-US"/>
                        <a:t>1</a:t>
                      </a:r>
                      <a:r>
                        <a:rPr lang="en-US" altLang="zh-CN"/>
                        <a:t>9</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solidFill>
                  <a:schemeClr val="accent1"/>
                </a:solidFill>
              </a:rPr>
              <a:t>Some classic cases</a:t>
            </a:r>
          </a:p>
        </p:txBody>
      </p:sp>
      <p:sp>
        <p:nvSpPr>
          <p:cNvPr id="5" name="副标题 4"/>
          <p:cNvSpPr>
            <a:spLocks noGrp="1"/>
          </p:cNvSpPr>
          <p:nvPr>
            <p:ph type="subTitle" idx="1"/>
            <p:custDataLst>
              <p:tags r:id="rId1"/>
            </p:custDataLst>
          </p:nvPr>
        </p:nvSpPr>
        <p:spPr/>
        <p:txBody>
          <a:bodyPr/>
          <a:lstStyle/>
          <a:p>
            <a:r>
              <a:rPr lang="zh-CN" altLang="en-US" dirty="0">
                <a:solidFill>
                  <a:schemeClr val="dk1"/>
                </a:solidFill>
              </a:rPr>
              <a:t>There are two kinds of security events: one is the security event of the project itself used by the user, and the other is the security event of the user himself</a:t>
            </a:r>
            <a:r>
              <a:rPr lang="en-US" altLang="zh-CN" dirty="0">
                <a:solidFill>
                  <a:schemeClr val="dk1"/>
                </a:solidFil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zh-CN" altLang="en-US">
                <a:solidFill>
                  <a:schemeClr val="dk1"/>
                </a:solidFill>
              </a:rPr>
              <a:t>Billions of Tokens Theft Case cause by ETH Ecological Defects</a:t>
            </a:r>
            <a:r>
              <a:rPr kumimoji="1" lang="en-US" altLang="zh-CN">
                <a:solidFill>
                  <a:schemeClr val="dk1"/>
                </a:solidFill>
              </a:rPr>
              <a:t>.</a:t>
            </a:r>
            <a:endParaRPr kumimoji="1" lang="zh-CN" altLang="en-US">
              <a:solidFill>
                <a:schemeClr val="dk1"/>
              </a:solidFill>
            </a:endParaRPr>
          </a:p>
          <a:p>
            <a:r>
              <a:rPr kumimoji="1" lang="zh-CN" altLang="en-US">
                <a:solidFill>
                  <a:schemeClr val="dk1"/>
                </a:solidFill>
              </a:rPr>
              <a:t>2016/02/14 03:59:14 PM The first time IN, this day is Valentine's Day</a:t>
            </a:r>
            <a:r>
              <a:rPr kumimoji="1" lang="en-US" altLang="zh-CN">
                <a:solidFill>
                  <a:schemeClr val="dk1"/>
                </a:solidFill>
              </a:rPr>
              <a:t>.</a:t>
            </a:r>
            <a:endParaRPr kumimoji="1" lang="zh-CN" altLang="en-US">
              <a:solidFill>
                <a:schemeClr val="dk1"/>
              </a:solidFill>
            </a:endParaRPr>
          </a:p>
          <a:p>
            <a:r>
              <a:rPr kumimoji="1" lang="zh-CN" altLang="en-US">
                <a:solidFill>
                  <a:schemeClr val="dk1"/>
                </a:solidFill>
              </a:rPr>
              <a:t>The hacker used the authentication flaw of Ethereum node's Geth/Parity RPC API to maliciously steal tokens via eth_sendTransaction.</a:t>
            </a:r>
          </a:p>
          <a:p>
            <a:endParaRPr kumimoji="1" lang="zh-CN" altLang="en-US">
              <a:solidFill>
                <a:schemeClr val="dk1"/>
              </a:solidFill>
            </a:endParaRPr>
          </a:p>
          <a:p>
            <a:r>
              <a:rPr kumimoji="1" lang="en-US" altLang="zh-CN" sz="2000">
                <a:solidFill>
                  <a:schemeClr val="dk1"/>
                </a:solidFill>
              </a:rPr>
              <a:t>More: </a:t>
            </a:r>
            <a:r>
              <a:rPr kumimoji="1" lang="en-US" altLang="zh-CN" sz="2000" i="1">
                <a:solidFill>
                  <a:srgbClr val="0070C0"/>
                </a:solidFill>
              </a:rPr>
              <a:t>https://mooz.space/eth214/</a:t>
            </a:r>
            <a:endParaRPr kumimoji="1" lang="en-US" altLang="zh-CN" sz="2000">
              <a:solidFill>
                <a:schemeClr val="dk1"/>
              </a:solidFill>
            </a:endParaRPr>
          </a:p>
          <a:p>
            <a:endParaRPr kumimoji="1" lang="en-US" altLang="zh-CN" sz="2000">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ETH Black Valentine's Day</a:t>
            </a:r>
          </a:p>
        </p:txBody>
      </p:sp>
      <p:pic>
        <p:nvPicPr>
          <p:cNvPr id="100" name="图片 99"/>
          <p:cNvPicPr/>
          <p:nvPr/>
        </p:nvPicPr>
        <p:blipFill>
          <a:blip r:embed="rId3"/>
          <a:stretch>
            <a:fillRect/>
          </a:stretch>
        </p:blipFill>
        <p:spPr>
          <a:xfrm>
            <a:off x="8171180" y="2704465"/>
            <a:ext cx="4731385" cy="473138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normAutofit/>
          </a:bodyPr>
          <a:lstStyle/>
          <a:p>
            <a:r>
              <a:rPr kumimoji="1" lang="en-US" altLang="zh-CN">
                <a:solidFill>
                  <a:schemeClr val="dk1"/>
                </a:solidFill>
              </a:rPr>
              <a:t>It happened in the top-up(deposit) process of a cryptocurrency exchange/wallet.</a:t>
            </a:r>
          </a:p>
          <a:p>
            <a:r>
              <a:rPr kumimoji="1" lang="en-US" altLang="zh-CN">
                <a:solidFill>
                  <a:schemeClr val="dk1"/>
                </a:solidFill>
              </a:rPr>
              <a:t>If there is wrong judgment of top-up process, the false top-up maybe happen.</a:t>
            </a:r>
          </a:p>
          <a:p>
            <a:r>
              <a:rPr kumimoji="1" lang="en-US" altLang="zh-CN">
                <a:solidFill>
                  <a:schemeClr val="dk1"/>
                </a:solidFill>
              </a:rPr>
              <a:t>Different blockchains have different transfer characteristics or technical details, which leads to different implementations of judging whether the top-up is successful on different blockchains.</a:t>
            </a:r>
          </a:p>
          <a:p>
            <a:r>
              <a:rPr kumimoji="1" lang="en-US" altLang="zh-CN">
                <a:solidFill>
                  <a:schemeClr val="dk1"/>
                </a:solidFill>
              </a:rPr>
              <a:t>We have disclosed many fake </a:t>
            </a:r>
            <a:r>
              <a:rPr kumimoji="1" lang="en-US" altLang="zh-CN">
                <a:solidFill>
                  <a:schemeClr val="dk1"/>
                </a:solidFill>
                <a:sym typeface="+mn-ea"/>
              </a:rPr>
              <a:t>top-up </a:t>
            </a:r>
            <a:r>
              <a:rPr kumimoji="1" lang="en-US" altLang="zh-CN">
                <a:solidFill>
                  <a:schemeClr val="dk1"/>
                </a:solidFill>
              </a:rPr>
              <a:t>attacks in the first round, </a:t>
            </a:r>
            <a:r>
              <a:rPr kumimoji="1" lang="en-US" altLang="zh-CN" dirty="0">
                <a:solidFill>
                  <a:schemeClr val="dk1"/>
                </a:solidFill>
                <a:sym typeface="+mn-ea"/>
              </a:rPr>
              <a:t>e.g.,</a:t>
            </a:r>
            <a:endParaRPr kumimoji="1" lang="en-US" altLang="zh-CN">
              <a:solidFill>
                <a:schemeClr val="dk1"/>
              </a:solidFill>
            </a:endParaRPr>
          </a:p>
          <a:p>
            <a:pPr lvl="1"/>
            <a:r>
              <a:rPr kumimoji="1" lang="en-US" altLang="zh-CN">
                <a:solidFill>
                  <a:schemeClr val="dk1"/>
                </a:solidFill>
              </a:rPr>
              <a:t>USDT, EOS, XRP, ETH Token, Bitcoin RBF, XMR, ETH, IOST, Filecoin, NEM, Solana, TRX, Terra, Dogecoin, Litcoin, etc.</a:t>
            </a:r>
          </a:p>
          <a:p>
            <a:pPr marL="228600" lvl="1" algn="l">
              <a:spcBef>
                <a:spcPts val="1000"/>
              </a:spcBef>
              <a:buClrTx/>
              <a:buSzTx/>
            </a:pPr>
            <a:endParaRPr kumimoji="1" lang="en-US" altLang="zh-CN" sz="2400">
              <a:solidFill>
                <a:schemeClr val="dk1"/>
              </a:solidFill>
            </a:endParaRPr>
          </a:p>
          <a:p>
            <a:pPr marL="228600" lvl="1" algn="l">
              <a:spcBef>
                <a:spcPts val="1000"/>
              </a:spcBef>
              <a:buClrTx/>
              <a:buSzTx/>
            </a:pPr>
            <a:r>
              <a:rPr kumimoji="1" lang="en-US" altLang="zh-CN" sz="1800">
                <a:solidFill>
                  <a:schemeClr val="tx1"/>
                </a:solidFill>
              </a:rPr>
              <a:t>More: </a:t>
            </a:r>
            <a:r>
              <a:rPr kumimoji="1" lang="en-US" altLang="zh-CN" sz="1800" i="1">
                <a:solidFill>
                  <a:srgbClr val="0070C0"/>
                </a:solidFill>
              </a:rPr>
              <a:t>https://github.com/slowmist/Knowledge-Base#fire-false-top-up</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False top-up</a:t>
            </a:r>
          </a:p>
        </p:txBody>
      </p:sp>
      <p:pic>
        <p:nvPicPr>
          <p:cNvPr id="100" name="图片 99"/>
          <p:cNvPicPr/>
          <p:nvPr/>
        </p:nvPicPr>
        <p:blipFill>
          <a:blip r:embed="rId3"/>
          <a:stretch>
            <a:fillRect/>
          </a:stretch>
        </p:blipFill>
        <p:spPr>
          <a:xfrm>
            <a:off x="10346055" y="5155565"/>
            <a:ext cx="1524000" cy="152400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lang="en-US" sz="2400">
                <a:solidFill>
                  <a:schemeClr val="dk1"/>
                </a:solidFill>
                <a:sym typeface="+mn-ea"/>
              </a:rPr>
              <a:t>Pay in Bitcoin:</a:t>
            </a:r>
          </a:p>
          <a:p>
            <a:pPr marL="685800" lvl="1" indent="-228600"/>
            <a:r>
              <a:rPr sz="2400">
                <a:solidFill>
                  <a:schemeClr val="dk1"/>
                </a:solidFill>
                <a:sym typeface="+mn-ea"/>
              </a:rPr>
              <a:t>WannaCry</a:t>
            </a:r>
          </a:p>
          <a:p>
            <a:pPr marL="685800" lvl="1" indent="-228600"/>
            <a:r>
              <a:rPr sz="2400">
                <a:solidFill>
                  <a:schemeClr val="dk1"/>
                </a:solidFill>
                <a:sym typeface="+mn-ea"/>
              </a:rPr>
              <a:t>GandCrab</a:t>
            </a:r>
          </a:p>
          <a:p>
            <a:r>
              <a:rPr kumimoji="1" lang="en-US" altLang="zh-CN">
                <a:solidFill>
                  <a:schemeClr val="dk1"/>
                </a:solidFill>
              </a:rPr>
              <a:t>...</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Ransomware</a:t>
            </a:r>
          </a:p>
        </p:txBody>
      </p:sp>
      <p:pic>
        <p:nvPicPr>
          <p:cNvPr id="4" name="图像" descr="图像"/>
          <p:cNvPicPr>
            <a:picLocks noChangeAspect="1"/>
          </p:cNvPicPr>
          <p:nvPr/>
        </p:nvPicPr>
        <p:blipFill>
          <a:blip r:embed="rId3"/>
          <a:stretch>
            <a:fillRect/>
          </a:stretch>
        </p:blipFill>
        <p:spPr>
          <a:xfrm>
            <a:off x="4628423" y="1439740"/>
            <a:ext cx="6926855" cy="4853047"/>
          </a:xfrm>
          <a:prstGeom prst="rect">
            <a:avLst/>
          </a:prstGeom>
          <a:ln w="12700">
            <a:miter lim="400000"/>
            <a:headEnd/>
            <a:tailEnd/>
          </a:ln>
        </p:spPr>
      </p:pic>
      <p:pic>
        <p:nvPicPr>
          <p:cNvPr id="5" name="图像" descr="图像"/>
          <p:cNvPicPr>
            <a:picLocks noChangeAspect="1"/>
          </p:cNvPicPr>
          <p:nvPr/>
        </p:nvPicPr>
        <p:blipFill>
          <a:blip r:embed="rId4"/>
          <a:stretch>
            <a:fillRect/>
          </a:stretch>
        </p:blipFill>
        <p:spPr>
          <a:xfrm>
            <a:off x="1016554" y="3623771"/>
            <a:ext cx="5132779" cy="2668689"/>
          </a:xfrm>
          <a:prstGeom prst="rect">
            <a:avLst/>
          </a:prstGeom>
          <a:ln w="12700">
            <a:miter lim="4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2631440" cy="4625340"/>
          </a:xfrm>
        </p:spPr>
        <p:txBody>
          <a:bodyPr/>
          <a:lstStyle/>
          <a:p>
            <a:r>
              <a:rPr lang="en-US">
                <a:solidFill>
                  <a:schemeClr val="dk1"/>
                </a:solidFill>
                <a:sym typeface="+mn-ea"/>
              </a:rPr>
              <a:t>High </a:t>
            </a:r>
            <a:r>
              <a:rPr>
                <a:solidFill>
                  <a:schemeClr val="dk1"/>
                </a:solidFill>
                <a:sym typeface="+mn-ea"/>
              </a:rPr>
              <a:t>benefits</a:t>
            </a:r>
          </a:p>
          <a:p>
            <a:r>
              <a:rPr kumimoji="1" lang="en-US" altLang="zh-CN">
                <a:solidFill>
                  <a:schemeClr val="dk1"/>
                </a:solidFill>
              </a:rPr>
              <a:t>H</a:t>
            </a:r>
            <a:r>
              <a:rPr kumimoji="1" lang="zh-CN" altLang="en-US">
                <a:solidFill>
                  <a:schemeClr val="dk1"/>
                </a:solidFill>
              </a:rPr>
              <a:t>igh efficiency</a:t>
            </a:r>
          </a:p>
          <a:p>
            <a:r>
              <a:rPr kumimoji="1" lang="zh-CN" altLang="en-US">
                <a:solidFill>
                  <a:schemeClr val="dk1"/>
                </a:solidFill>
              </a:rPr>
              <a:t>High anonymity</a:t>
            </a:r>
          </a:p>
        </p:txBody>
      </p:sp>
      <p:sp>
        <p:nvSpPr>
          <p:cNvPr id="3" name="文本占位符 2"/>
          <p:cNvSpPr>
            <a:spLocks noGrp="1"/>
          </p:cNvSpPr>
          <p:nvPr>
            <p:ph type="body" sz="quarter" idx="12"/>
          </p:nvPr>
        </p:nvSpPr>
        <p:spPr/>
        <p:txBody>
          <a:bodyPr/>
          <a:lstStyle/>
          <a:p>
            <a:r>
              <a:rPr kumimoji="1" lang="en-US" altLang="zh-CN" dirty="0">
                <a:solidFill>
                  <a:schemeClr val="accent1"/>
                </a:solidFill>
                <a:sym typeface="+mn-ea"/>
              </a:rPr>
              <a:t>Ransomware as a service(RaaS)</a:t>
            </a:r>
          </a:p>
        </p:txBody>
      </p:sp>
      <p:pic>
        <p:nvPicPr>
          <p:cNvPr id="209" name="图像" descr="图像"/>
          <p:cNvPicPr>
            <a:picLocks noChangeAspect="1"/>
          </p:cNvPicPr>
          <p:nvPr>
            <p:custDataLst>
              <p:tags r:id="rId2"/>
            </p:custDataLst>
          </p:nvPr>
        </p:nvPicPr>
        <p:blipFill>
          <a:blip r:embed="rId4"/>
          <a:stretch>
            <a:fillRect/>
          </a:stretch>
        </p:blipFill>
        <p:spPr>
          <a:xfrm>
            <a:off x="3899535" y="1459230"/>
            <a:ext cx="7700645" cy="5398770"/>
          </a:xfrm>
          <a:prstGeom prst="rect">
            <a:avLst/>
          </a:prstGeom>
          <a:ln w="12700">
            <a:miter lim="4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7310755" cy="4625340"/>
          </a:xfrm>
        </p:spPr>
        <p:txBody>
          <a:bodyPr/>
          <a:lstStyle/>
          <a:p>
            <a:r>
              <a:rPr kumimoji="1" lang="en-US" altLang="zh-CN">
                <a:solidFill>
                  <a:schemeClr val="dk1"/>
                </a:solidFill>
              </a:rPr>
              <a:t>Phishing websites stolen Mnemonic Phrase.</a:t>
            </a:r>
            <a:endParaRPr kumimoji="1" lang="zh-CN" altLang="en-US">
              <a:solidFill>
                <a:schemeClr val="dk1"/>
              </a:solidFill>
              <a:ea typeface="宋体" panose="02010600030101010101" pitchFamily="2" charset="-122"/>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1</a:t>
            </a:r>
          </a:p>
        </p:txBody>
      </p:sp>
      <p:pic>
        <p:nvPicPr>
          <p:cNvPr id="5" name="图片 4" descr="1"/>
          <p:cNvPicPr>
            <a:picLocks noChangeAspect="1"/>
          </p:cNvPicPr>
          <p:nvPr/>
        </p:nvPicPr>
        <p:blipFill>
          <a:blip r:embed="rId3"/>
          <a:stretch>
            <a:fillRect/>
          </a:stretch>
        </p:blipFill>
        <p:spPr>
          <a:xfrm>
            <a:off x="1016635" y="2371090"/>
            <a:ext cx="7760970" cy="4486910"/>
          </a:xfrm>
          <a:prstGeom prst="rect">
            <a:avLst/>
          </a:prstGeom>
        </p:spPr>
      </p:pic>
      <p:pic>
        <p:nvPicPr>
          <p:cNvPr id="6" name="图片 5" descr="2"/>
          <p:cNvPicPr>
            <a:picLocks noChangeAspect="1"/>
          </p:cNvPicPr>
          <p:nvPr/>
        </p:nvPicPr>
        <p:blipFill>
          <a:blip r:embed="rId4"/>
          <a:stretch>
            <a:fillRect/>
          </a:stretch>
        </p:blipFill>
        <p:spPr>
          <a:xfrm>
            <a:off x="2256155" y="2161540"/>
            <a:ext cx="7752715" cy="4486275"/>
          </a:xfrm>
          <a:prstGeom prst="rect">
            <a:avLst/>
          </a:prstGeom>
        </p:spPr>
      </p:pic>
      <p:pic>
        <p:nvPicPr>
          <p:cNvPr id="7" name="图片 6" descr="3"/>
          <p:cNvPicPr>
            <a:picLocks noChangeAspect="1"/>
          </p:cNvPicPr>
          <p:nvPr/>
        </p:nvPicPr>
        <p:blipFill>
          <a:blip r:embed="rId5"/>
          <a:stretch>
            <a:fillRect/>
          </a:stretch>
        </p:blipFill>
        <p:spPr>
          <a:xfrm>
            <a:off x="3492500" y="1946910"/>
            <a:ext cx="7733030" cy="4486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b="1">
                <a:solidFill>
                  <a:srgbClr val="FF0000"/>
                </a:solidFill>
              </a:rPr>
              <a:t>Approve </a:t>
            </a:r>
            <a:r>
              <a:rPr kumimoji="1" lang="en-US" altLang="zh-CN">
                <a:solidFill>
                  <a:schemeClr val="dk1"/>
                </a:solidFill>
              </a:rPr>
              <a:t>is a common mechanism of Ethereum smart contracts(</a:t>
            </a:r>
            <a:r>
              <a:rPr kumimoji="1" lang="en-US" altLang="zh-CN" dirty="0">
                <a:solidFill>
                  <a:schemeClr val="dk1"/>
                </a:solidFill>
                <a:sym typeface="+mn-ea"/>
              </a:rPr>
              <a:t>e.g.,</a:t>
            </a:r>
            <a:r>
              <a:rPr kumimoji="1" lang="en-US" altLang="zh-CN">
                <a:solidFill>
                  <a:schemeClr val="dk1"/>
                </a:solidFill>
              </a:rPr>
              <a:t> of ERC20, ERC721, ERC1155, etc).</a:t>
            </a:r>
          </a:p>
          <a:p>
            <a:r>
              <a:rPr kumimoji="1" lang="en-US" altLang="zh-CN">
                <a:solidFill>
                  <a:schemeClr val="dk1"/>
                </a:solidFill>
              </a:rPr>
              <a:t>Phishing websites can use </a:t>
            </a:r>
            <a:r>
              <a:rPr kumimoji="1" lang="en-US" altLang="zh-CN" b="1">
                <a:solidFill>
                  <a:srgbClr val="FF0000"/>
                </a:solidFill>
              </a:rPr>
              <a:t>Approve</a:t>
            </a:r>
            <a:r>
              <a:rPr kumimoji="1" lang="en-US" altLang="zh-CN">
                <a:solidFill>
                  <a:schemeClr val="dk1"/>
                </a:solidFill>
              </a:rPr>
              <a:t> to do the tokens theft attack.</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2</a:t>
            </a:r>
          </a:p>
        </p:txBody>
      </p:sp>
      <p:pic>
        <p:nvPicPr>
          <p:cNvPr id="4" name="图片 3" descr="premint1"/>
          <p:cNvPicPr>
            <a:picLocks noChangeAspect="1"/>
          </p:cNvPicPr>
          <p:nvPr>
            <p:custDataLst>
              <p:tags r:id="rId2"/>
            </p:custDataLst>
          </p:nvPr>
        </p:nvPicPr>
        <p:blipFill>
          <a:blip r:embed="rId4"/>
          <a:stretch>
            <a:fillRect/>
          </a:stretch>
        </p:blipFill>
        <p:spPr>
          <a:xfrm>
            <a:off x="2353310" y="2659380"/>
            <a:ext cx="7485380" cy="41986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rPr>
              <a:t>Phishing websites can use </a:t>
            </a:r>
            <a:r>
              <a:rPr kumimoji="1" lang="en-US" altLang="zh-CN" b="1">
                <a:solidFill>
                  <a:srgbClr val="FF0000"/>
                </a:solidFill>
              </a:rPr>
              <a:t>Transfer</a:t>
            </a:r>
            <a:r>
              <a:rPr kumimoji="1" lang="en-US" altLang="zh-CN">
                <a:solidFill>
                  <a:schemeClr val="dk1"/>
                </a:solidFill>
              </a:rPr>
              <a:t> to do the ETH/tokens theft attack.</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3</a:t>
            </a:r>
          </a:p>
        </p:txBody>
      </p:sp>
      <p:pic>
        <p:nvPicPr>
          <p:cNvPr id="6" name="图片 5" descr="x"/>
          <p:cNvPicPr>
            <a:picLocks noChangeAspect="1"/>
          </p:cNvPicPr>
          <p:nvPr/>
        </p:nvPicPr>
        <p:blipFill>
          <a:blip r:embed="rId3"/>
          <a:stretch>
            <a:fillRect/>
          </a:stretch>
        </p:blipFill>
        <p:spPr>
          <a:xfrm>
            <a:off x="2011045" y="1900555"/>
            <a:ext cx="8170545" cy="49574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7573010" cy="4625340"/>
          </a:xfrm>
        </p:spPr>
        <p:txBody>
          <a:bodyPr/>
          <a:lstStyle/>
          <a:p>
            <a:r>
              <a:rPr kumimoji="1" lang="en-US" altLang="zh-CN">
                <a:solidFill>
                  <a:schemeClr val="dk1"/>
                </a:solidFill>
              </a:rPr>
              <a:t>Phishing websites can use </a:t>
            </a:r>
            <a:r>
              <a:rPr kumimoji="1" lang="en-US" altLang="zh-CN" b="1">
                <a:solidFill>
                  <a:srgbClr val="FF0000"/>
                </a:solidFill>
              </a:rPr>
              <a:t>eth_sign</a:t>
            </a:r>
            <a:r>
              <a:rPr kumimoji="1" lang="en-US" altLang="zh-CN">
                <a:solidFill>
                  <a:schemeClr val="dk1"/>
                </a:solidFill>
              </a:rPr>
              <a:t> to do the ETH/tokens theft attack.</a:t>
            </a:r>
          </a:p>
          <a:p>
            <a:r>
              <a:rPr kumimoji="1" lang="en-US" altLang="zh-CN" b="1">
                <a:solidFill>
                  <a:srgbClr val="FF0000"/>
                </a:solidFill>
              </a:rPr>
              <a:t>eth_sign</a:t>
            </a:r>
            <a:r>
              <a:rPr kumimoji="1" lang="en-US" altLang="zh-CN">
                <a:solidFill>
                  <a:schemeClr val="dk1"/>
                </a:solidFill>
              </a:rPr>
              <a:t> is a low-level signature method of Ethereum, and MetaMask will have a red text alert.</a:t>
            </a:r>
          </a:p>
          <a:p>
            <a:r>
              <a:rPr kumimoji="1" lang="en-US" altLang="zh-CN">
                <a:solidFill>
                  <a:schemeClr val="dk1"/>
                </a:solidFill>
              </a:rPr>
              <a:t>For the user, the message is just a string of 66 characters beginning with 0x.</a:t>
            </a:r>
          </a:p>
          <a:p>
            <a:r>
              <a:rPr kumimoji="1" lang="en-US" altLang="zh-CN">
                <a:solidFill>
                  <a:schemeClr val="dk1"/>
                </a:solidFill>
              </a:rPr>
              <a:t>This is a kind of blind sign.</a:t>
            </a:r>
          </a:p>
          <a:p>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4</a:t>
            </a:r>
          </a:p>
        </p:txBody>
      </p:sp>
      <p:pic>
        <p:nvPicPr>
          <p:cNvPr id="4" name="图片 3" descr="eth_sign"/>
          <p:cNvPicPr>
            <a:picLocks noChangeAspect="1"/>
          </p:cNvPicPr>
          <p:nvPr/>
        </p:nvPicPr>
        <p:blipFill>
          <a:blip r:embed="rId3"/>
          <a:stretch>
            <a:fillRect/>
          </a:stretch>
        </p:blipFill>
        <p:spPr>
          <a:xfrm>
            <a:off x="8398510" y="1016000"/>
            <a:ext cx="3295650" cy="584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832485" y="1450340"/>
            <a:ext cx="8682355" cy="4625975"/>
          </a:xfrm>
          <a:prstGeom prst="rect">
            <a:avLst/>
          </a:prstGeom>
          <a:noFill/>
        </p:spPr>
        <p:txBody>
          <a:bodyPr wrap="square" rtlCol="0" anchor="t">
            <a:spAutoFit/>
          </a:bodyPr>
          <a:lstStyle/>
          <a:p>
            <a:pPr algn="just">
              <a:lnSpc>
                <a:spcPct val="120000"/>
              </a:lnSpc>
              <a:spcBef>
                <a:spcPts val="0"/>
              </a:spcBef>
              <a:spcAft>
                <a:spcPts val="0"/>
              </a:spcAft>
            </a:pP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SlowMist</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is a blockchain security firm established in January 2018. The firm was started by a team with over ten years of network security experience to become a global force. Our goal is to make the blockchain industry as secure as possible for everyone. We are now a renowned international blockchain security firm that has worked on various well-known projects such as Huobi,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Binance</a:t>
            </a:r>
            <a:r>
              <a:rPr kumimoji="1" lang="en-US"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OKX</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Crypto.com</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a:t>
            </a:r>
            <a:r>
              <a:rPr kumimoji="1" sz="1415"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imToken</a:t>
            </a:r>
            <a:r>
              <a:rPr kumimoji="1" sz="1415"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PlatON</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1inch,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PancakeSwap</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TUSD, Alpaca Finance, </a:t>
            </a:r>
            <a:r>
              <a:rPr kumimoji="1" lang="en-US"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Multichain</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LayerZero, etc. </a:t>
            </a:r>
          </a:p>
          <a:p>
            <a:pPr algn="just">
              <a:lnSpc>
                <a:spcPct val="80000"/>
              </a:lnSpc>
              <a:spcBef>
                <a:spcPts val="0"/>
              </a:spcBef>
              <a:spcAft>
                <a:spcPts val="0"/>
              </a:spcAft>
            </a:pPr>
            <a:endPar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120000"/>
              </a:lnSpc>
              <a:spcBef>
                <a:spcPts val="0"/>
              </a:spcBef>
              <a:spcAft>
                <a:spcPts val="0"/>
              </a:spcAft>
            </a:pP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SlowMist</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offers a variety of services that include by are not limited to </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security audits, threat information, bug bounties, defense deployment, security consultants, and other security-related services. We also offer AML (Anti-money laundering) software, </a:t>
            </a:r>
            <a:r>
              <a:rPr kumimoji="1" sz="1420" dirty="0" err="1">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Vulpush</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 (Vulnerability monitoring) , </a:t>
            </a:r>
            <a:r>
              <a:rPr kumimoji="1" sz="1420" dirty="0" err="1">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SlowMist</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 Hacked (Crypto hack archives), </a:t>
            </a:r>
            <a:r>
              <a:rPr kumimoji="1" sz="1420" dirty="0" err="1">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FireWall.x</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 (Smart contract firewall) , Safe Staking and other S</a:t>
            </a:r>
            <a:r>
              <a:rPr kumimoji="1" lang="en-US"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aa</a:t>
            </a:r>
            <a:r>
              <a:rPr kumimoji="1" sz="1420"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S products</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We have partnerships with domestic and international firms such as Akamai,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BitDefender</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FireEye, </a:t>
            </a:r>
            <a:r>
              <a:rPr kumimoji="1" sz="1420" dirty="0" err="1">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TianJi</a:t>
            </a: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 Partners, IPIP, etc. </a:t>
            </a:r>
          </a:p>
          <a:p>
            <a:pPr algn="just">
              <a:lnSpc>
                <a:spcPct val="80000"/>
              </a:lnSpc>
              <a:spcBef>
                <a:spcPts val="0"/>
              </a:spcBef>
              <a:spcAft>
                <a:spcPts val="0"/>
              </a:spcAft>
            </a:pPr>
            <a:endPar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120000"/>
              </a:lnSpc>
              <a:spcBef>
                <a:spcPts val="0"/>
              </a:spcBef>
              <a:spcAft>
                <a:spcPts val="0"/>
              </a:spcAft>
            </a:pPr>
            <a:r>
              <a:rPr kumimoji="1" sz="1420" dirty="0">
                <a:solidFill>
                  <a:schemeClr val="dk1"/>
                </a:solidFill>
                <a:latin typeface="Source Han Sans CN Light" panose="020B0800000000000000" charset="-122"/>
                <a:ea typeface="Source Han Sans CN Light" panose="020B0800000000000000" charset="-122"/>
                <a:cs typeface="Arial Regular" panose="020B0604020202090204" charset="0"/>
                <a:sym typeface="+mn-ea"/>
              </a:rPr>
              <a:t>By delivering a comprehensive security solution customized to individual projects, we can identify risks and prevent them from occurring. Our team was able to find and publish several high-risk blockchain security flaws. By doing so, we could spread awareness and raise the security standards in the blockchain industry.</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About Us</a:t>
            </a:r>
          </a:p>
        </p:txBody>
      </p:sp>
      <p:pic>
        <p:nvPicPr>
          <p:cNvPr id="100" name="图片 99"/>
          <p:cNvPicPr/>
          <p:nvPr/>
        </p:nvPicPr>
        <p:blipFill>
          <a:blip r:embed="rId3"/>
          <a:stretch>
            <a:fillRect/>
          </a:stretch>
        </p:blipFill>
        <p:spPr>
          <a:xfrm>
            <a:off x="10087610" y="1208405"/>
            <a:ext cx="1438910" cy="1160145"/>
          </a:xfrm>
          <a:prstGeom prst="rect">
            <a:avLst/>
          </a:prstGeom>
          <a:noFill/>
          <a:ln w="9525">
            <a:noFill/>
          </a:ln>
        </p:spPr>
      </p:pic>
      <p:pic>
        <p:nvPicPr>
          <p:cNvPr id="2" name="图片 1" descr="logo-en"/>
          <p:cNvPicPr>
            <a:picLocks noChangeAspect="1"/>
          </p:cNvPicPr>
          <p:nvPr/>
        </p:nvPicPr>
        <p:blipFill>
          <a:blip r:embed="rId4"/>
          <a:stretch>
            <a:fillRect/>
          </a:stretch>
        </p:blipFill>
        <p:spPr>
          <a:xfrm>
            <a:off x="9674860" y="2573655"/>
            <a:ext cx="2265045" cy="553720"/>
          </a:xfrm>
          <a:prstGeom prst="rect">
            <a:avLst/>
          </a:prstGeom>
        </p:spPr>
      </p:pic>
      <p:pic>
        <p:nvPicPr>
          <p:cNvPr id="4" name="图片 3" descr="MistTrack-logo-d"/>
          <p:cNvPicPr>
            <a:picLocks noChangeAspect="1"/>
          </p:cNvPicPr>
          <p:nvPr/>
        </p:nvPicPr>
        <p:blipFill>
          <a:blip r:embed="rId5"/>
          <a:stretch>
            <a:fillRect/>
          </a:stretch>
        </p:blipFill>
        <p:spPr>
          <a:xfrm>
            <a:off x="9674225" y="3255010"/>
            <a:ext cx="2259330" cy="473075"/>
          </a:xfrm>
          <a:prstGeom prst="rect">
            <a:avLst/>
          </a:prstGeom>
        </p:spPr>
      </p:pic>
      <p:pic>
        <p:nvPicPr>
          <p:cNvPr id="5" name="图片 4" descr="区块链被黑档案库logo2"/>
          <p:cNvPicPr>
            <a:picLocks noChangeAspect="1"/>
          </p:cNvPicPr>
          <p:nvPr/>
        </p:nvPicPr>
        <p:blipFill>
          <a:blip r:embed="rId6"/>
          <a:stretch>
            <a:fillRect/>
          </a:stretch>
        </p:blipFill>
        <p:spPr>
          <a:xfrm>
            <a:off x="10160000" y="5001260"/>
            <a:ext cx="1287145" cy="1287145"/>
          </a:xfrm>
          <a:prstGeom prst="rect">
            <a:avLst/>
          </a:prstGeom>
        </p:spPr>
      </p:pic>
      <p:pic>
        <p:nvPicPr>
          <p:cNvPr id="7" name="图片 6"/>
          <p:cNvPicPr/>
          <p:nvPr/>
        </p:nvPicPr>
        <p:blipFill>
          <a:blip r:embed="rId7"/>
          <a:stretch>
            <a:fillRect/>
          </a:stretch>
        </p:blipFill>
        <p:spPr>
          <a:xfrm>
            <a:off x="10404475" y="3965575"/>
            <a:ext cx="798195" cy="79819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7310755" cy="4625340"/>
          </a:xfrm>
        </p:spPr>
        <p:txBody>
          <a:bodyPr/>
          <a:lstStyle/>
          <a:p>
            <a:r>
              <a:rPr kumimoji="1" lang="en-US" altLang="zh-CN">
                <a:solidFill>
                  <a:schemeClr val="dk1"/>
                </a:solidFill>
              </a:rPr>
              <a:t>Phishing websites can use </a:t>
            </a:r>
            <a:r>
              <a:rPr kumimoji="1" lang="en-US" altLang="zh-CN" b="1">
                <a:solidFill>
                  <a:srgbClr val="FF0000"/>
                </a:solidFill>
              </a:rPr>
              <a:t>personal_sign</a:t>
            </a:r>
            <a:r>
              <a:rPr kumimoji="1" lang="en-US" altLang="zh-CN">
                <a:solidFill>
                  <a:schemeClr val="dk1"/>
                </a:solidFill>
              </a:rPr>
              <a:t> to do the NFTs theft attack.</a:t>
            </a:r>
          </a:p>
          <a:p>
            <a:r>
              <a:rPr kumimoji="1" lang="en-US" altLang="zh-CN">
                <a:solidFill>
                  <a:schemeClr val="dk1"/>
                </a:solidFill>
              </a:rPr>
              <a:t>The root causes are:</a:t>
            </a:r>
          </a:p>
          <a:p>
            <a:pPr lvl="1"/>
            <a:r>
              <a:rPr kumimoji="1" lang="en-US" altLang="zh-CN">
                <a:solidFill>
                  <a:schemeClr val="dk1"/>
                </a:solidFill>
              </a:rPr>
              <a:t>Users signed NFT listing requests on NFT Marketplace.</a:t>
            </a:r>
          </a:p>
          <a:p>
            <a:pPr lvl="1"/>
            <a:r>
              <a:rPr kumimoji="1" lang="en-US" altLang="zh-CN">
                <a:solidFill>
                  <a:schemeClr val="dk1"/>
                </a:solidFill>
              </a:rPr>
              <a:t>Hackers phished to obtain relevant signatures from users.</a:t>
            </a:r>
          </a:p>
          <a:p>
            <a:pPr lvl="1"/>
            <a:r>
              <a:rPr kumimoji="1" lang="en-US" altLang="zh-CN">
                <a:solidFill>
                  <a:schemeClr val="dk1"/>
                </a:solidFill>
              </a:rPr>
              <a:t>Hackers stole the NFTs of users at very low cost.</a:t>
            </a:r>
          </a:p>
          <a:p>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Crypto Phishing 5</a:t>
            </a:r>
          </a:p>
        </p:txBody>
      </p:sp>
      <p:pic>
        <p:nvPicPr>
          <p:cNvPr id="4" name="图片 3" descr="metamask_sign"/>
          <p:cNvPicPr>
            <a:picLocks noChangeAspect="1"/>
          </p:cNvPicPr>
          <p:nvPr/>
        </p:nvPicPr>
        <p:blipFill>
          <a:blip r:embed="rId3"/>
          <a:stretch>
            <a:fillRect/>
          </a:stretch>
        </p:blipFill>
        <p:spPr>
          <a:xfrm>
            <a:off x="8285480" y="948055"/>
            <a:ext cx="3430270" cy="59099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solidFill>
                  <a:schemeClr val="accent1"/>
                </a:solidFill>
              </a:rPr>
              <a:t>Protection Guide</a:t>
            </a:r>
          </a:p>
        </p:txBody>
      </p:sp>
      <p:sp>
        <p:nvSpPr>
          <p:cNvPr id="5" name="副标题 4"/>
          <p:cNvSpPr>
            <a:spLocks noGrp="1"/>
          </p:cNvSpPr>
          <p:nvPr>
            <p:ph type="subTitle" idx="1"/>
            <p:custDataLst>
              <p:tags r:id="rId1"/>
            </p:custDataLst>
          </p:nvPr>
        </p:nvSpPr>
        <p:spPr/>
        <p:txBody>
          <a:bodyPr/>
          <a:lstStyle/>
          <a:p>
            <a:pPr lvl="1"/>
            <a:r>
              <a:rPr kumimoji="1" lang="en-US" altLang="zh-CN" sz="2400" dirty="0">
                <a:solidFill>
                  <a:schemeClr val="dk1"/>
                </a:solidFill>
                <a:sym typeface="+mn-ea"/>
              </a:rPr>
              <a:t>From Base -&gt; Create Wallet -&gt; Backup Wallet -&gt; Use Wallet.</a:t>
            </a:r>
            <a:endParaRPr lang="zh-CN" altLang="en-US">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web3_hacking_map"/>
          <p:cNvPicPr>
            <a:picLocks noChangeAspect="1"/>
          </p:cNvPicPr>
          <p:nvPr/>
        </p:nvPicPr>
        <p:blipFill>
          <a:blip r:embed="rId2"/>
          <a:stretch>
            <a:fillRect/>
          </a:stretch>
        </p:blipFill>
        <p:spPr>
          <a:xfrm>
            <a:off x="120650" y="0"/>
            <a:ext cx="11950065" cy="6858000"/>
          </a:xfrm>
          <a:prstGeom prst="rect">
            <a:avLst/>
          </a:prstGeom>
        </p:spPr>
      </p:pic>
      <p:sp>
        <p:nvSpPr>
          <p:cNvPr id="2" name="矩形 1"/>
          <p:cNvSpPr/>
          <p:nvPr/>
        </p:nvSpPr>
        <p:spPr>
          <a:xfrm>
            <a:off x="-1" y="2435087"/>
            <a:ext cx="12192001" cy="1987826"/>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GB" altLang="zh-CN" sz="3200" dirty="0">
                <a:solidFill>
                  <a:schemeClr val="lt1"/>
                </a:solidFill>
              </a:rPr>
              <a:t>Risks of Each Key Step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solidFill>
                  <a:schemeClr val="accent1"/>
                </a:solidFill>
                <a:sym typeface="+mn-ea"/>
              </a:rPr>
              <a:t>Risks of [Base]</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lang="zh-CN" altLang="en-US">
                <a:solidFill>
                  <a:schemeClr val="dk1"/>
                </a:solidFill>
              </a:rPr>
              <a:t>If the cornerstones are not secure, the privacy of the cornerstones are meaningless, then the superstructure will be as fragile as a building in the air.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normAutofit lnSpcReduction="10000"/>
          </a:bodyPr>
          <a:lstStyle/>
          <a:p>
            <a:r>
              <a:rPr kumimoji="1" lang="zh-CN" altLang="en-US" dirty="0">
                <a:solidFill>
                  <a:schemeClr val="dk1"/>
                </a:solidFill>
              </a:rPr>
              <a:t>Windows 10(and higher) and macOS are both secure options.</a:t>
            </a:r>
          </a:p>
          <a:p>
            <a:pPr lvl="1"/>
            <a:r>
              <a:rPr kumimoji="1" lang="zh-CN" altLang="en-US" dirty="0">
                <a:solidFill>
                  <a:schemeClr val="dk1"/>
                </a:solidFill>
              </a:rPr>
              <a:t>If you have the ability, you can choose Linux, such as Ubuntu, or even extremely security &amp; privacy focused ones like Tails, or Whonix.</a:t>
            </a:r>
          </a:p>
          <a:p>
            <a:r>
              <a:rPr kumimoji="1" lang="en-US" altLang="zh-CN" dirty="0">
                <a:solidFill>
                  <a:schemeClr val="dk1"/>
                </a:solidFill>
              </a:rPr>
              <a:t>P</a:t>
            </a:r>
            <a:r>
              <a:rPr kumimoji="1" lang="zh-CN" altLang="en-US" dirty="0">
                <a:solidFill>
                  <a:schemeClr val="dk1"/>
                </a:solidFill>
              </a:rPr>
              <a:t>ay close attention to system updates, and apply them asap when available.</a:t>
            </a:r>
          </a:p>
          <a:p>
            <a:r>
              <a:rPr kumimoji="1" lang="zh-CN" altLang="en-US" dirty="0">
                <a:solidFill>
                  <a:schemeClr val="dk1"/>
                </a:solidFill>
              </a:rPr>
              <a:t>The capability to master the Operating System comes next</a:t>
            </a:r>
            <a:r>
              <a:rPr kumimoji="1" lang="en-US" altLang="zh-CN" dirty="0">
                <a:solidFill>
                  <a:schemeClr val="dk1"/>
                </a:solidFill>
              </a:rPr>
              <a:t>.</a:t>
            </a:r>
          </a:p>
          <a:p>
            <a:r>
              <a:rPr kumimoji="1" lang="en-US" altLang="zh-CN" dirty="0">
                <a:solidFill>
                  <a:schemeClr val="dk1"/>
                </a:solidFill>
              </a:rPr>
              <a:t>Choice a good antivirus software, like Kaspersky, BitDefender, AVG.</a:t>
            </a:r>
          </a:p>
          <a:p>
            <a:r>
              <a:rPr kumimoji="1" lang="en-US" altLang="zh-CN" dirty="0">
                <a:solidFill>
                  <a:schemeClr val="dk1"/>
                </a:solidFill>
              </a:rPr>
              <a:t>That disk encryption should be turned on for important computers.</a:t>
            </a:r>
          </a:p>
          <a:p>
            <a:pPr lvl="1"/>
            <a:r>
              <a:rPr kumimoji="1" lang="en-US" altLang="zh-CN" i="1" dirty="0">
                <a:solidFill>
                  <a:srgbClr val="0070C0"/>
                </a:solidFill>
              </a:rPr>
              <a:t>https://docs.microsoft.com/en-us/windows/security/encryption-data-protection</a:t>
            </a:r>
            <a:endParaRPr kumimoji="1" lang="en-US" altLang="zh-CN" sz="2000" i="1" dirty="0">
              <a:solidFill>
                <a:srgbClr val="0070C0"/>
              </a:solidFill>
            </a:endParaRPr>
          </a:p>
          <a:p>
            <a:pPr lvl="1"/>
            <a:r>
              <a:rPr kumimoji="1" lang="en-US" altLang="zh-CN" i="1" dirty="0">
                <a:solidFill>
                  <a:srgbClr val="0070C0"/>
                </a:solidFill>
              </a:rPr>
              <a:t>https://support.apple.com/en-us/HT204837</a:t>
            </a:r>
          </a:p>
          <a:p>
            <a:pPr lvl="1"/>
            <a:r>
              <a:rPr kumimoji="1" lang="en-US" altLang="zh-CN" i="1" dirty="0">
                <a:solidFill>
                  <a:srgbClr val="0070C0"/>
                </a:solidFill>
              </a:rPr>
              <a:t>https://veracrypt.fr/</a:t>
            </a:r>
          </a:p>
          <a:p>
            <a:r>
              <a:rPr kumimoji="1" lang="en-US" altLang="zh-CN" dirty="0">
                <a:solidFill>
                  <a:schemeClr val="dk1"/>
                </a:solidFill>
              </a:rPr>
              <a:t>Don't forget about download security.</a:t>
            </a:r>
          </a:p>
        </p:txBody>
      </p:sp>
      <p:sp>
        <p:nvSpPr>
          <p:cNvPr id="3" name="文本占位符 2"/>
          <p:cNvSpPr>
            <a:spLocks noGrp="1"/>
          </p:cNvSpPr>
          <p:nvPr>
            <p:ph type="body" sz="quarter" idx="12"/>
          </p:nvPr>
        </p:nvSpPr>
        <p:spPr/>
        <p:txBody>
          <a:bodyPr>
            <a:normAutofit fontScale="92500"/>
          </a:bodyPr>
          <a:lstStyle/>
          <a:p>
            <a:r>
              <a:rPr kumimoji="1" lang="en-US" altLang="zh-CN" dirty="0">
                <a:solidFill>
                  <a:schemeClr val="accent1"/>
                </a:solidFill>
              </a:rPr>
              <a:t>Risks of [Base]: Operation System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Do not jailbreak/root your phone, it‘s unnecessary unless you are doing relevant security research</a:t>
            </a:r>
            <a:r>
              <a:rPr kumimoji="1" lang="en-HK" altLang="zh-CN" dirty="0">
                <a:solidFill>
                  <a:schemeClr val="dk1"/>
                </a:solidFill>
              </a:rPr>
              <a:t>.</a:t>
            </a:r>
            <a:r>
              <a:rPr kumimoji="1" lang="zh-CN" altLang="en-US" dirty="0">
                <a:solidFill>
                  <a:schemeClr val="dk1"/>
                </a:solidFill>
              </a:rPr>
              <a:t> </a:t>
            </a:r>
            <a:r>
              <a:rPr kumimoji="1" lang="en-US" altLang="zh-CN" dirty="0">
                <a:solidFill>
                  <a:schemeClr val="dk1"/>
                </a:solidFill>
              </a:rPr>
              <a:t>If you are doing it for pirated software it really depends on how well you can master the skill.</a:t>
            </a:r>
          </a:p>
          <a:p>
            <a:r>
              <a:rPr kumimoji="1" lang="en-US" altLang="zh-CN" dirty="0">
                <a:solidFill>
                  <a:schemeClr val="dk1"/>
                </a:solidFill>
              </a:rPr>
              <a:t>Don't download apps from unofficial app stores.</a:t>
            </a:r>
          </a:p>
          <a:p>
            <a:r>
              <a:rPr kumimoji="1" lang="en-US" altLang="zh-CN" dirty="0">
                <a:solidFill>
                  <a:schemeClr val="dk1"/>
                </a:solidFill>
              </a:rPr>
              <a:t>Don</a:t>
            </a:r>
            <a:r>
              <a:rPr kumimoji="1" lang="en-US" altLang="zh-CN" dirty="0">
                <a:solidFill>
                  <a:schemeClr val="dk1"/>
                </a:solidFill>
                <a:sym typeface="+mn-ea"/>
              </a:rPr>
              <a:t>'</a:t>
            </a:r>
            <a:r>
              <a:rPr kumimoji="1" lang="en-US" altLang="zh-CN" dirty="0">
                <a:solidFill>
                  <a:schemeClr val="dk1"/>
                </a:solidFill>
              </a:rPr>
              <a:t>t do it unless you know what you are doing. Not to mention there are even many fake apps in official app stores.</a:t>
            </a:r>
          </a:p>
          <a:p>
            <a:r>
              <a:rPr kumimoji="1" lang="en-US" altLang="zh-CN" dirty="0">
                <a:solidFill>
                  <a:schemeClr val="dk1"/>
                </a:solidFill>
              </a:rPr>
              <a:t>The prerequisite of utilising the official Cloud synchronization function, is that you have to make sure your account is secure, otherwise if the Cloud account gets compromised, so will the mobile phone.</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[Base]: Mobile phone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custDataLst>
              <p:tags r:id="rId1"/>
            </p:custDataLst>
          </p:nvPr>
        </p:nvPicPr>
        <p:blipFill>
          <a:blip r:embed="rId4"/>
          <a:stretch>
            <a:fillRect/>
          </a:stretch>
        </p:blipFill>
        <p:spPr>
          <a:xfrm>
            <a:off x="3452495" y="1764030"/>
            <a:ext cx="8424545" cy="5265420"/>
          </a:xfrm>
          <a:prstGeom prst="rect">
            <a:avLst/>
          </a:prstGeom>
          <a:noFill/>
          <a:ln w="9525">
            <a:noFill/>
          </a:ln>
        </p:spPr>
      </p:pic>
      <p:sp>
        <p:nvSpPr>
          <p:cNvPr id="2" name="文本占位符 1"/>
          <p:cNvSpPr>
            <a:spLocks noGrp="1"/>
          </p:cNvSpPr>
          <p:nvPr>
            <p:ph type="body" sz="quarter" idx="11"/>
            <p:custDataLst>
              <p:tags r:id="rId2"/>
            </p:custDataLst>
          </p:nvPr>
        </p:nvSpPr>
        <p:spPr/>
        <p:txBody>
          <a:bodyPr/>
          <a:lstStyle/>
          <a:p>
            <a:r>
              <a:rPr kumimoji="1" lang="en-US" altLang="zh-CN" dirty="0">
                <a:solidFill>
                  <a:schemeClr val="dk1"/>
                </a:solidFill>
              </a:rPr>
              <a:t>Don't connect to unfamiliar Wi-Fi networks unless the more popular &amp; secure 4G/5G network is not available or not stable.</a:t>
            </a:r>
          </a:p>
          <a:p>
            <a:r>
              <a:rPr kumimoji="1" lang="en-US" altLang="zh-CN" dirty="0">
                <a:solidFill>
                  <a:schemeClr val="dk1"/>
                </a:solidFill>
                <a:sym typeface="+mn-ea"/>
              </a:rPr>
              <a:t>HTTPS Everywhere:)</a:t>
            </a:r>
          </a:p>
          <a:p>
            <a:pPr lvl="1"/>
            <a:r>
              <a:rPr kumimoji="1" lang="en-US" altLang="zh-CN" i="1" dirty="0">
                <a:solidFill>
                  <a:srgbClr val="0070C0"/>
                </a:solidFill>
                <a:sym typeface="+mn-ea"/>
              </a:rPr>
              <a:t>https://www.eff.org/https-everywhere</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[Base]: Network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The most popular browsers are Chrome and Firefox, in crypto fields some will use Brave too.</a:t>
            </a:r>
          </a:p>
          <a:p>
            <a:r>
              <a:rPr kumimoji="1" lang="en-US" altLang="zh-CN" dirty="0">
                <a:solidFill>
                  <a:schemeClr val="dk1"/>
                </a:solidFill>
              </a:rPr>
              <a:t>Update as quickly as possible, don't take chances.</a:t>
            </a:r>
          </a:p>
          <a:p>
            <a:r>
              <a:rPr kumimoji="1" lang="en-US" altLang="zh-CN" dirty="0">
                <a:solidFill>
                  <a:schemeClr val="dk1"/>
                </a:solidFill>
              </a:rPr>
              <a:t>Don</a:t>
            </a:r>
            <a:r>
              <a:rPr kumimoji="1" lang="en-US" altLang="zh-CN" dirty="0">
                <a:solidFill>
                  <a:schemeClr val="dk1"/>
                </a:solidFill>
                <a:sym typeface="+mn-ea"/>
              </a:rPr>
              <a:t>'</a:t>
            </a:r>
            <a:r>
              <a:rPr kumimoji="1" lang="en-US" altLang="zh-CN" dirty="0">
                <a:solidFill>
                  <a:schemeClr val="dk1"/>
                </a:solidFill>
              </a:rPr>
              <a:t>t use an extension if not necessary. If you do, make your decisions based on user</a:t>
            </a:r>
            <a:r>
              <a:rPr kumimoji="1" lang="en-US" altLang="zh-CN" dirty="0">
                <a:solidFill>
                  <a:schemeClr val="dk1"/>
                </a:solidFill>
                <a:sym typeface="+mn-ea"/>
              </a:rPr>
              <a:t>'</a:t>
            </a:r>
            <a:r>
              <a:rPr kumimoji="1" lang="en-US" altLang="zh-CN" dirty="0">
                <a:solidFill>
                  <a:schemeClr val="dk1"/>
                </a:solidFill>
              </a:rPr>
              <a:t>s reviews, number of users, maintaining company, etc, and pay attention to the permission it asks for. Make sure you get the extension from your browser</a:t>
            </a:r>
            <a:r>
              <a:rPr kumimoji="1" lang="en-US" altLang="zh-CN" dirty="0">
                <a:solidFill>
                  <a:schemeClr val="dk1"/>
                </a:solidFill>
                <a:sym typeface="+mn-ea"/>
              </a:rPr>
              <a:t>'</a:t>
            </a:r>
            <a:r>
              <a:rPr kumimoji="1" lang="en-US" altLang="zh-CN" dirty="0">
                <a:solidFill>
                  <a:schemeClr val="dk1"/>
                </a:solidFill>
              </a:rPr>
              <a:t>s official app store.</a:t>
            </a:r>
          </a:p>
          <a:p>
            <a:r>
              <a:rPr kumimoji="1" lang="en-US" altLang="zh-CN" dirty="0">
                <a:solidFill>
                  <a:schemeClr val="dk1"/>
                </a:solidFill>
              </a:rPr>
              <a:t>Multiple browsers can be used in parallel, and it is strongly recommended that you perform important operations in one browser, and use another browser for more routine, less important operations.</a:t>
            </a:r>
          </a:p>
          <a:p>
            <a:r>
              <a:rPr kumimoji="1" lang="en-US" altLang="zh-CN" dirty="0">
                <a:solidFill>
                  <a:schemeClr val="dk1"/>
                </a:solidFill>
              </a:rPr>
              <a:t>Here are some well-known privacy focused extensions (e.g., uBlock Origin, HTTPS Everywhere, ClearURLs, etc.), feel free to try them out.</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[Base]: Browsers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Use a well-known one like 1Password, Bitwarden, etc.</a:t>
            </a:r>
          </a:p>
          <a:p>
            <a:r>
              <a:rPr kumimoji="1" lang="en-US" altLang="zh-CN" dirty="0">
                <a:solidFill>
                  <a:schemeClr val="dk1"/>
                </a:solidFill>
              </a:rPr>
              <a:t>Do not ever forget your master password, and keep your account information safe, otherwise everything will be lost.</a:t>
            </a:r>
          </a:p>
          <a:p>
            <a:r>
              <a:rPr kumimoji="1" lang="en-US" altLang="zh-CN" dirty="0">
                <a:solidFill>
                  <a:schemeClr val="dk1"/>
                </a:solidFill>
              </a:rPr>
              <a:t>Make sure your email is secure. If your email is compromised, it might not directly compromise the sensitive information in your password manager, but bad actors have the capability to destroy it.</a:t>
            </a:r>
          </a:p>
          <a:p>
            <a:r>
              <a:rPr kumimoji="1" lang="en-US" altLang="zh-CN" dirty="0">
                <a:solidFill>
                  <a:schemeClr val="dk1"/>
                </a:solidFill>
              </a:rPr>
              <a:t>I have verified the security of the tools I mentioned (</a:t>
            </a:r>
            <a:r>
              <a:rPr kumimoji="1" lang="en-US" altLang="zh-CN" dirty="0">
                <a:solidFill>
                  <a:schemeClr val="dk1"/>
                </a:solidFill>
                <a:sym typeface="+mn-ea"/>
              </a:rPr>
              <a:t>e.g.,</a:t>
            </a:r>
            <a:r>
              <a:rPr kumimoji="1" lang="en-US" altLang="zh-CN" dirty="0">
                <a:solidFill>
                  <a:schemeClr val="dk1"/>
                </a:solidFill>
              </a:rPr>
              <a:t> 1Password), and have been closely watching the relevant security incidents, user reviews, news, etc.. But I cannot guarantee that these tools are absolutely secure, and no black swan events are ever gonna happen in the future to them.</a:t>
            </a:r>
          </a:p>
        </p:txBody>
      </p:sp>
      <p:sp>
        <p:nvSpPr>
          <p:cNvPr id="3" name="文本占位符 2"/>
          <p:cNvSpPr>
            <a:spLocks noGrp="1"/>
          </p:cNvSpPr>
          <p:nvPr>
            <p:ph type="body" sz="quarter" idx="12"/>
          </p:nvPr>
        </p:nvSpPr>
        <p:spPr>
          <a:xfrm>
            <a:off x="1016635" y="814705"/>
            <a:ext cx="4916170" cy="498475"/>
          </a:xfrm>
        </p:spPr>
        <p:txBody>
          <a:bodyPr>
            <a:normAutofit fontScale="92500"/>
          </a:bodyPr>
          <a:lstStyle/>
          <a:p>
            <a:r>
              <a:rPr kumimoji="1" lang="en-US" altLang="zh-CN" dirty="0">
                <a:solidFill>
                  <a:schemeClr val="accent1"/>
                </a:solidFill>
              </a:rPr>
              <a:t>Risks of [Base]: Password Manager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Google Authenticator, Microsoft Authenticator, etc.</a:t>
            </a:r>
          </a:p>
          <a:p>
            <a:r>
              <a:rPr kumimoji="1" lang="en-US" altLang="zh-CN" dirty="0">
                <a:solidFill>
                  <a:schemeClr val="dk1"/>
                </a:solidFill>
              </a:rPr>
              <a:t>If you use a password manager (</a:t>
            </a:r>
            <a:r>
              <a:rPr kumimoji="1" lang="en-US" altLang="zh-CN" dirty="0">
                <a:solidFill>
                  <a:schemeClr val="dk1"/>
                </a:solidFill>
                <a:sym typeface="+mn-ea"/>
              </a:rPr>
              <a:t>e.g., </a:t>
            </a:r>
            <a:r>
              <a:rPr kumimoji="1" lang="en-US" altLang="zh-CN" dirty="0">
                <a:solidFill>
                  <a:schemeClr val="dk1"/>
                </a:solidFill>
              </a:rPr>
              <a:t>1Password), it also comes with a 2FA module, which is very handy. </a:t>
            </a:r>
          </a:p>
          <a:p>
            <a:r>
              <a:rPr kumimoji="1" lang="en-US" altLang="zh-CN" dirty="0">
                <a:solidFill>
                  <a:schemeClr val="dk1"/>
                </a:solidFill>
              </a:rPr>
              <a:t>Always remember to make backups, because losing 2FA can be a hassle.</a:t>
            </a: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2FA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algn="just">
              <a:lnSpc>
                <a:spcPct val="120000"/>
              </a:lnSpc>
              <a:spcBef>
                <a:spcPts val="0"/>
              </a:spcBef>
              <a:spcAft>
                <a:spcPts val="0"/>
              </a:spcAft>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Founder of </a:t>
            </a:r>
            <a:r>
              <a:rPr kumimoji="1" lang="en-GB" altLang="zh-CN" dirty="0" err="1">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SlowMist</a:t>
            </a:r>
            <a:endPar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endParaRPr>
          </a:p>
          <a:p>
            <a:pPr algn="just">
              <a:lnSpc>
                <a:spcPct val="120000"/>
              </a:lnSpc>
              <a:spcBef>
                <a:spcPts val="0"/>
              </a:spcBef>
              <a:spcAft>
                <a:spcPts val="0"/>
              </a:spcAft>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Creator of</a:t>
            </a:r>
          </a:p>
          <a:p>
            <a:pPr lvl="1" algn="just">
              <a:lnSpc>
                <a:spcPct val="120000"/>
              </a:lnSpc>
              <a:spcBef>
                <a:spcPts val="0"/>
              </a:spcBef>
              <a:spcAft>
                <a:spcPts val="0"/>
              </a:spcAft>
            </a:pPr>
            <a:r>
              <a:rPr kumimoji="1" lang="en-US" altLang="en-GB"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the DarkHandbook.io(</a:t>
            </a:r>
            <a:r>
              <a:rPr kumimoji="1" lang="en-US" altLang="en-GB" dirty="0">
                <a:solidFill>
                  <a:srgbClr val="FF0000"/>
                </a:solidFill>
                <a:latin typeface="Source Han Sans CN Light" panose="020B0800000000000000" charset="-122"/>
                <a:ea typeface="Source Han Sans CN Light" panose="020B0800000000000000" charset="-122"/>
                <a:cs typeface="Arial Regular" panose="020B0604020202090204" charset="0"/>
                <a:sym typeface="+mn-ea"/>
              </a:rPr>
              <a:t>Blockchain Dark Forest Selfguard Handbook</a:t>
            </a:r>
            <a:r>
              <a:rPr kumimoji="1" lang="en-US" altLang="en-GB"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a:t>
            </a:r>
            <a:endPar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endParaRPr>
          </a:p>
          <a:p>
            <a:pPr lvl="1" algn="just">
              <a:lnSpc>
                <a:spcPct val="120000"/>
              </a:lnSpc>
              <a:spcBef>
                <a:spcPts val="0"/>
              </a:spcBef>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the </a:t>
            </a:r>
            <a:r>
              <a:rPr kumimoji="1" lang="en-GB" altLang="zh-CN" dirty="0" err="1">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ZoomEye.org</a:t>
            </a: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(cyberspace search engine)</a:t>
            </a:r>
          </a:p>
          <a:p>
            <a:pPr lvl="1" algn="just">
              <a:lnSpc>
                <a:spcPct val="120000"/>
              </a:lnSpc>
              <a:spcBef>
                <a:spcPts val="0"/>
              </a:spcBef>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and the </a:t>
            </a:r>
            <a:r>
              <a:rPr kumimoji="1" lang="en-GB" altLang="zh-CN" dirty="0" err="1">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XSSOR.io</a:t>
            </a: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(XSS/CSRF tool)</a:t>
            </a:r>
          </a:p>
          <a:p>
            <a:pPr algn="just">
              <a:lnSpc>
                <a:spcPct val="120000"/>
              </a:lnSpc>
              <a:spcBef>
                <a:spcPts val="0"/>
              </a:spcBef>
              <a:spcAft>
                <a:spcPts val="0"/>
              </a:spcAft>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Author of 《Web</a:t>
            </a:r>
            <a:r>
              <a:rPr kumimoji="1" lang="zh-CN" altLang="en-US"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前端黑客技术揭秘</a:t>
            </a:r>
            <a:r>
              <a:rPr kumimoji="1" lang="en-US"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a:t>
            </a:r>
          </a:p>
          <a:p>
            <a:pPr algn="just">
              <a:lnSpc>
                <a:spcPct val="120000"/>
              </a:lnSpc>
              <a:spcBef>
                <a:spcPts val="0"/>
              </a:spcBef>
              <a:spcAft>
                <a:spcPts val="0"/>
              </a:spcAft>
            </a:pPr>
            <a:r>
              <a:rPr kumimoji="1" lang="en-GB" altLang="zh-CN" dirty="0">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Former vice president of technology and 404 Lab leader from </a:t>
            </a:r>
            <a:r>
              <a:rPr kumimoji="1" lang="en-GB" altLang="zh-CN" dirty="0" err="1">
                <a:solidFill>
                  <a:srgbClr val="000000"/>
                </a:solidFill>
                <a:latin typeface="Source Han Sans CN Light" panose="020B0800000000000000" charset="-122"/>
                <a:ea typeface="Source Han Sans CN Light" panose="020B0800000000000000" charset="-122"/>
                <a:cs typeface="Arial Regular" panose="020B0604020202090204" charset="0"/>
                <a:sym typeface="+mn-ea"/>
              </a:rPr>
              <a:t>Knownsec</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About Me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You should choose from tech giants, </a:t>
            </a:r>
            <a:r>
              <a:rPr kumimoji="1" lang="en-US" altLang="zh-CN" dirty="0">
                <a:solidFill>
                  <a:schemeClr val="dk1"/>
                </a:solidFill>
                <a:sym typeface="+mn-ea"/>
              </a:rPr>
              <a:t>e.g.,</a:t>
            </a:r>
            <a:r>
              <a:rPr kumimoji="1" lang="en-US" altLang="zh-CN" dirty="0">
                <a:solidFill>
                  <a:schemeClr val="dk1"/>
                </a:solidFill>
              </a:rPr>
              <a:t> Gmail, Outlook, or QQ Email.</a:t>
            </a:r>
          </a:p>
          <a:p>
            <a:r>
              <a:rPr kumimoji="1" lang="en-US" altLang="zh-CN" dirty="0">
                <a:solidFill>
                  <a:schemeClr val="dk1"/>
                </a:solidFill>
              </a:rPr>
              <a:t>You have to be careful about Email phishing attacks.</a:t>
            </a:r>
          </a:p>
          <a:p>
            <a:r>
              <a:rPr kumimoji="1" lang="en-US" altLang="zh-CN" dirty="0">
                <a:solidFill>
                  <a:schemeClr val="dk1"/>
                </a:solidFill>
              </a:rPr>
              <a:t>You don't need to deal with every single Email, especially the embedded links and attachments, where Trojans may be hidden.</a:t>
            </a:r>
          </a:p>
          <a:p>
            <a:r>
              <a:rPr kumimoji="1" lang="en-US" altLang="zh-CN" dirty="0">
                <a:solidFill>
                  <a:schemeClr val="dk1"/>
                </a:solidFill>
              </a:rPr>
              <a:t>Two well-known privacy-friendly email services: ProtonMail and Tutanota.</a:t>
            </a:r>
          </a:p>
          <a:p>
            <a:r>
              <a:rPr kumimoji="1" lang="en-US" altLang="zh-CN" dirty="0">
                <a:solidFill>
                  <a:schemeClr val="dk1"/>
                </a:solidFill>
              </a:rPr>
              <a:t>My suggestion is to separate these private-friendly mailbox from daily usage, and only use them for services that requires special attention to privacy.</a:t>
            </a:r>
          </a:p>
          <a:p>
            <a:r>
              <a:rPr kumimoji="1" lang="en-US" altLang="zh-CN" dirty="0">
                <a:solidFill>
                  <a:schemeClr val="dk1"/>
                </a:solidFill>
              </a:rPr>
              <a:t>You also need to regularly use your free Email services to prevent yout accounts from being suspended due to long time inactivity.</a:t>
            </a: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Email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SIM card and mobile phone number are also very important basic identities in many cases, just like email.</a:t>
            </a:r>
          </a:p>
          <a:p>
            <a:r>
              <a:rPr kumimoji="1" lang="en-US" altLang="zh-CN" dirty="0">
                <a:solidFill>
                  <a:schemeClr val="dk1"/>
                </a:solidFill>
              </a:rPr>
              <a:t>Enable the SIM card password (PIN code), so every time when I turn on my phone or use my SIM card in a new device, I need to enter the correct password.</a:t>
            </a:r>
          </a:p>
          <a:p>
            <a:pPr lvl="1"/>
            <a:r>
              <a:rPr kumimoji="1" lang="en-US" altLang="zh-CN" dirty="0">
                <a:solidFill>
                  <a:schemeClr val="dk1"/>
                </a:solidFill>
              </a:rPr>
              <a:t>Don't forget this password, otherwise it will be very troublesome.</a:t>
            </a:r>
          </a:p>
          <a:p>
            <a:r>
              <a:rPr kumimoji="1" lang="en-US" altLang="zh-CN" dirty="0">
                <a:solidFill>
                  <a:schemeClr val="dk1"/>
                </a:solidFill>
              </a:rPr>
              <a:t>SIM Port Attack (SIM card transfer attack):</a:t>
            </a:r>
          </a:p>
          <a:p>
            <a:pPr lvl="1"/>
            <a:r>
              <a:rPr kumimoji="1" lang="en-US" altLang="zh-CN" i="1" dirty="0">
                <a:solidFill>
                  <a:srgbClr val="0070C0"/>
                </a:solidFill>
              </a:rPr>
              <a:t>https://medium.com/coinmonks/the-most-expensive-lesson-of-my-life-details-of-sim-port-hack-35de11517124</a:t>
            </a:r>
          </a:p>
          <a:p>
            <a:pPr lvl="1"/>
            <a:endParaRPr kumimoji="1" lang="en-US" altLang="zh-CN" dirty="0">
              <a:solidFill>
                <a:schemeClr val="dk1"/>
              </a:solidFill>
            </a:endParaRPr>
          </a:p>
          <a:p>
            <a:endParaRPr kumimoji="1" lang="en-US" altLang="zh-CN" dirty="0">
              <a:solidFill>
                <a:schemeClr val="dk1"/>
              </a:solidFill>
            </a:endParaRP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SIM Card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PGP, short for Pretty Good Privacy, is a 30-year-old commercial encryption software now under the umbrella of Symantec.</a:t>
            </a:r>
          </a:p>
          <a:p>
            <a:r>
              <a:rPr kumimoji="1" lang="en-US" altLang="zh-CN" dirty="0">
                <a:solidFill>
                  <a:schemeClr val="dk1"/>
                </a:solidFill>
              </a:rPr>
              <a:t>OpenPGP is an encryption standard derived from PGP.</a:t>
            </a:r>
          </a:p>
          <a:p>
            <a:r>
              <a:rPr kumimoji="1" lang="en-US" altLang="zh-CN" dirty="0">
                <a:solidFill>
                  <a:schemeClr val="dk1"/>
                </a:solidFill>
              </a:rPr>
              <a:t>GPG, the full name is GnuPG, is an open source encryption software based on the OpenPGP standard.</a:t>
            </a:r>
          </a:p>
          <a:p>
            <a:r>
              <a:rPr kumimoji="1" lang="en-US" altLang="zh-CN" dirty="0">
                <a:solidFill>
                  <a:schemeClr val="dk1"/>
                </a:solidFill>
              </a:rPr>
              <a:t>In security encryption, don't try to reinvent the wheel; GPG, if used in a correct way, can improve security level significantly!</a:t>
            </a:r>
          </a:p>
          <a:p>
            <a:pPr lvl="1"/>
            <a:r>
              <a:rPr kumimoji="1" lang="en-US" altLang="zh-CN" dirty="0">
                <a:solidFill>
                  <a:schemeClr val="dk1"/>
                </a:solidFill>
              </a:rPr>
              <a:t>GPG Suite </a:t>
            </a:r>
            <a:r>
              <a:rPr kumimoji="1" lang="en-US" altLang="zh-CN" i="1" dirty="0">
                <a:solidFill>
                  <a:srgbClr val="0070C0"/>
                </a:solidFill>
              </a:rPr>
              <a:t>https://gpgtools.org/</a:t>
            </a:r>
            <a:endParaRPr kumimoji="1" lang="en-US" altLang="zh-CN" dirty="0">
              <a:solidFill>
                <a:schemeClr val="dk1"/>
              </a:solidFill>
            </a:endParaRPr>
          </a:p>
          <a:p>
            <a:pPr lvl="1"/>
            <a:r>
              <a:rPr kumimoji="1" lang="en-US" altLang="zh-CN" dirty="0">
                <a:solidFill>
                  <a:schemeClr val="dk1"/>
                </a:solidFill>
              </a:rPr>
              <a:t>Gpg4win </a:t>
            </a:r>
            <a:r>
              <a:rPr kumimoji="1" lang="en-US" altLang="zh-CN" i="1" dirty="0">
                <a:solidFill>
                  <a:srgbClr val="0070C0"/>
                </a:solidFill>
              </a:rPr>
              <a:t>https://www.gpg4win.org/</a:t>
            </a:r>
            <a:endParaRPr kumimoji="1" lang="en-US" altLang="zh-CN" dirty="0">
              <a:solidFill>
                <a:schemeClr val="dk1"/>
              </a:solidFill>
            </a:endParaRPr>
          </a:p>
          <a:p>
            <a:endParaRPr kumimoji="1" lang="en-US" altLang="zh-CN" dirty="0">
              <a:solidFill>
                <a:schemeClr val="dk1"/>
              </a:solidFill>
            </a:endParaRP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GPG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normAutofit/>
          </a:bodyPr>
          <a:lstStyle/>
          <a:p>
            <a:r>
              <a:rPr kumimoji="1" lang="en-US" altLang="zh-CN" dirty="0">
                <a:solidFill>
                  <a:schemeClr val="dk1"/>
                </a:solidFill>
              </a:rPr>
              <a:t>The core value behind the security principle of segregation, is the zero trust mindset.</a:t>
            </a:r>
          </a:p>
          <a:p>
            <a:pPr lvl="1"/>
            <a:r>
              <a:rPr kumimoji="1" lang="en-US" altLang="zh-CN" dirty="0">
                <a:solidFill>
                  <a:schemeClr val="dk1"/>
                </a:solidFill>
              </a:rPr>
              <a:t>If your password security practice is good, when one of your accounts gets hacked, the same password will not compromise other accounts.</a:t>
            </a:r>
          </a:p>
          <a:p>
            <a:pPr lvl="1"/>
            <a:r>
              <a:rPr kumimoji="1" lang="en-US" altLang="zh-CN" dirty="0">
                <a:solidFill>
                  <a:schemeClr val="dk1"/>
                </a:solidFill>
              </a:rPr>
              <a:t>If your cryptocurrency is not stored under one set of mnemonic phrase, you will not lose everything if you ever step into a trap.</a:t>
            </a:r>
          </a:p>
          <a:p>
            <a:pPr lvl="1"/>
            <a:r>
              <a:rPr kumimoji="1" lang="en-US" altLang="zh-CN" dirty="0">
                <a:solidFill>
                  <a:schemeClr val="dk1"/>
                </a:solidFill>
              </a:rPr>
              <a:t>If your computer is infected, luckily this is just a computer used for casual activities, and there is nothing important in there. So you do not have to panic, as reinstalling the computer would solve most of the problems. If you are good at using virtual machines, things are even better, as you can just restore the snapshot. Good virtual machine tools are: VMware, Parallels.</a:t>
            </a:r>
          </a:p>
          <a:p>
            <a:r>
              <a:rPr kumimoji="1" lang="en-US" altLang="zh-CN" dirty="0">
                <a:solidFill>
                  <a:schemeClr val="dk1"/>
                </a:solidFill>
              </a:rPr>
              <a:t>To summarize, you can have at least two accounts, two tools, two devices, etc. It is not impossible to completely create an independent virtual identity after you are familiar with it.</a:t>
            </a: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[Base]: Segregation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solidFill>
                  <a:schemeClr val="accent1"/>
                </a:solidFill>
                <a:sym typeface="+mn-ea"/>
              </a:rPr>
              <a:t>Risks of [Create Wallet]</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lang="zh-CN" altLang="en-US">
                <a:solidFill>
                  <a:schemeClr val="dk1"/>
                </a:solidFill>
              </a:rPr>
              <a:t>The core of the wallet is the </a:t>
            </a:r>
            <a:r>
              <a:rPr lang="en-US" altLang="zh-CN">
                <a:solidFill>
                  <a:schemeClr val="dk1"/>
                </a:solidFill>
              </a:rPr>
              <a:t>P</a:t>
            </a:r>
            <a:r>
              <a:rPr lang="zh-CN" altLang="en-US">
                <a:solidFill>
                  <a:schemeClr val="dk1"/>
                </a:solidFill>
              </a:rPr>
              <a:t>rivate </a:t>
            </a:r>
            <a:r>
              <a:rPr lang="en-US" altLang="zh-CN">
                <a:solidFill>
                  <a:schemeClr val="dk1"/>
                </a:solidFill>
              </a:rPr>
              <a:t>K</a:t>
            </a:r>
            <a:r>
              <a:rPr lang="zh-CN" altLang="en-US">
                <a:solidFill>
                  <a:schemeClr val="dk1"/>
                </a:solidFill>
              </a:rPr>
              <a:t>ey (or </a:t>
            </a:r>
            <a:r>
              <a:rPr lang="en-US" altLang="zh-CN">
                <a:solidFill>
                  <a:schemeClr val="dk1"/>
                </a:solidFill>
              </a:rPr>
              <a:t>Mnemonic P</a:t>
            </a:r>
            <a:r>
              <a:rPr lang="zh-CN" altLang="en-US">
                <a:solidFill>
                  <a:schemeClr val="dk1"/>
                </a:solidFill>
              </a:rPr>
              <a:t>h</a:t>
            </a:r>
            <a:r>
              <a:rPr lang="en-US" altLang="zh-CN">
                <a:solidFill>
                  <a:schemeClr val="dk1"/>
                </a:solidFill>
              </a:rPr>
              <a:t>r</a:t>
            </a:r>
            <a:r>
              <a:rPr lang="zh-CN" altLang="en-US">
                <a:solidFill>
                  <a:schemeClr val="dk1"/>
                </a:solidFill>
              </a:rPr>
              <a:t>ase).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Many people cannot find the real official website, or the right application market, and eventually install a fake wallet.</a:t>
            </a:r>
          </a:p>
          <a:p>
            <a:r>
              <a:rPr kumimoji="1" lang="en-US" altLang="zh-CN" dirty="0">
                <a:solidFill>
                  <a:schemeClr val="dk1"/>
                </a:solidFill>
              </a:rPr>
              <a:t>Many people do not know how to identify whether the downloaded application has been tampered or not.</a:t>
            </a:r>
          </a:p>
          <a:p>
            <a:r>
              <a:rPr kumimoji="1" lang="en-US" altLang="zh-CN" dirty="0">
                <a:solidFill>
                  <a:schemeClr val="dk1"/>
                </a:solidFill>
              </a:rPr>
              <a:t>To solve the first problem above:</a:t>
            </a:r>
          </a:p>
          <a:p>
            <a:pPr lvl="1"/>
            <a:r>
              <a:rPr kumimoji="1" lang="zh-CN" altLang="en-US" dirty="0">
                <a:solidFill>
                  <a:schemeClr val="dk1"/>
                </a:solidFill>
                <a:ea typeface="宋体" panose="02010600030101010101" pitchFamily="2" charset="-122"/>
              </a:rPr>
              <a:t>using Google</a:t>
            </a:r>
          </a:p>
          <a:p>
            <a:pPr lvl="1"/>
            <a:r>
              <a:rPr kumimoji="1" lang="zh-CN" altLang="en-US" dirty="0">
                <a:solidFill>
                  <a:schemeClr val="dk1"/>
                </a:solidFill>
                <a:ea typeface="宋体" panose="02010600030101010101" pitchFamily="2" charset="-122"/>
              </a:rPr>
              <a:t>using well-known official websites, </a:t>
            </a:r>
            <a:r>
              <a:rPr kumimoji="1" lang="en-US" altLang="zh-CN" dirty="0">
                <a:solidFill>
                  <a:schemeClr val="dk1"/>
                </a:solidFill>
                <a:sym typeface="+mn-ea"/>
              </a:rPr>
              <a:t>e.g.,</a:t>
            </a:r>
            <a:r>
              <a:rPr kumimoji="1" lang="zh-CN" altLang="en-US" dirty="0">
                <a:solidFill>
                  <a:schemeClr val="dk1"/>
                </a:solidFill>
                <a:ea typeface="宋体" panose="02010600030101010101" pitchFamily="2" charset="-122"/>
              </a:rPr>
              <a:t> CoinMarketCap</a:t>
            </a:r>
          </a:p>
          <a:p>
            <a:pPr lvl="1"/>
            <a:r>
              <a:rPr kumimoji="1" lang="zh-CN" altLang="en-US" dirty="0">
                <a:solidFill>
                  <a:schemeClr val="dk1"/>
                </a:solidFill>
                <a:ea typeface="宋体" panose="02010600030101010101" pitchFamily="2" charset="-122"/>
              </a:rPr>
              <a:t>asking trusted people and friends</a:t>
            </a:r>
          </a:p>
          <a:p>
            <a:r>
              <a:rPr kumimoji="1" lang="zh-CN" altLang="en-US" dirty="0">
                <a:solidFill>
                  <a:schemeClr val="dk1"/>
                </a:solidFill>
                <a:ea typeface="宋体" panose="02010600030101010101" pitchFamily="2" charset="-122"/>
              </a:rPr>
              <a:t>You can cross-reference the information obtained from these different sources, and ultimately there is only one truth:)</a:t>
            </a:r>
          </a:p>
          <a:p>
            <a:endParaRPr kumimoji="1" lang="zh-CN" altLang="en-US" dirty="0">
              <a:solidFill>
                <a:schemeClr val="dk1"/>
              </a:solidFill>
              <a:ea typeface="宋体" panose="02010600030101010101" pitchFamily="2" charset="-122"/>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[Download]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pPr marL="228600" lvl="1" algn="l">
              <a:spcBef>
                <a:spcPts val="1000"/>
              </a:spcBef>
              <a:buClrTx/>
              <a:buSzTx/>
            </a:pPr>
            <a:r>
              <a:rPr kumimoji="1" lang="en-US" altLang="zh-CN" sz="2400" dirty="0">
                <a:solidFill>
                  <a:schemeClr val="dk1"/>
                </a:solidFill>
              </a:rPr>
              <a:t>Hash checks: </a:t>
            </a:r>
            <a:r>
              <a:rPr kumimoji="1" lang="en-US" altLang="zh-CN" sz="2400" dirty="0">
                <a:solidFill>
                  <a:schemeClr val="dk1"/>
                </a:solidFill>
                <a:sym typeface="+mn-ea"/>
              </a:rPr>
              <a:t>e.g.,</a:t>
            </a:r>
            <a:r>
              <a:rPr kumimoji="1" lang="en-US" altLang="zh-CN" sz="2400" dirty="0">
                <a:solidFill>
                  <a:schemeClr val="dk1"/>
                </a:solidFill>
              </a:rPr>
              <a:t> MD5, SHA256, etc. MD5 works for most cases, but there is still a tiny risk of hash collision, so we generally choose SHA256, which is safe enough.</a:t>
            </a:r>
          </a:p>
          <a:p>
            <a:pPr marL="228600" lvl="1" algn="l">
              <a:spcBef>
                <a:spcPts val="1000"/>
              </a:spcBef>
              <a:buClrTx/>
              <a:buSzTx/>
            </a:pPr>
            <a:r>
              <a:rPr kumimoji="1" lang="en-US" altLang="zh-CN" sz="2400" dirty="0">
                <a:solidFill>
                  <a:schemeClr val="dk1"/>
                </a:solidFill>
              </a:rPr>
              <a:t>GPG signature verification: this method is also very popular. It is highly recommended to master GPG tools, commands, and methods. Although this method is a bit difficult for newcomers, you will find it very useful once you get familiar with it. two GPG tools:</a:t>
            </a:r>
          </a:p>
          <a:p>
            <a:pPr lvl="2" algn="l">
              <a:spcBef>
                <a:spcPts val="1000"/>
              </a:spcBef>
              <a:buClrTx/>
              <a:buSzTx/>
            </a:pPr>
            <a:r>
              <a:rPr kumimoji="1" lang="en-US" altLang="zh-CN" dirty="0">
                <a:solidFill>
                  <a:schemeClr val="dk1"/>
                </a:solidFill>
              </a:rPr>
              <a:t>GPG Suite, for MacOS.</a:t>
            </a:r>
          </a:p>
          <a:p>
            <a:pPr lvl="2" algn="l">
              <a:spcBef>
                <a:spcPts val="1000"/>
              </a:spcBef>
              <a:buClrTx/>
              <a:buSzTx/>
            </a:pPr>
            <a:r>
              <a:rPr kumimoji="1" lang="en-US" altLang="zh-CN" dirty="0">
                <a:solidFill>
                  <a:schemeClr val="dk1"/>
                </a:solidFill>
              </a:rPr>
              <a:t>Gpg4win, for Windows.</a:t>
            </a:r>
          </a:p>
          <a:p>
            <a:endParaRPr kumimoji="1" lang="en-US" altLang="zh-CN" dirty="0">
              <a:solidFill>
                <a:schemeClr val="dk1"/>
              </a:solidFill>
            </a:endParaRPr>
          </a:p>
          <a:p>
            <a:r>
              <a:rPr kumimoji="1" lang="en-US" altLang="zh-CN" sz="2000" dirty="0">
                <a:solidFill>
                  <a:schemeClr val="dk1"/>
                </a:solidFill>
              </a:rPr>
              <a:t>More: </a:t>
            </a:r>
            <a:r>
              <a:rPr kumimoji="1" lang="en-US" altLang="zh-CN" sz="2000" i="1" dirty="0">
                <a:solidFill>
                  <a:srgbClr val="0070C0"/>
                </a:solidFill>
              </a:rPr>
              <a:t>https://sparrowwallet.com/download/</a:t>
            </a:r>
          </a:p>
        </p:txBody>
      </p:sp>
      <p:sp>
        <p:nvSpPr>
          <p:cNvPr id="3" name="文本占位符 2"/>
          <p:cNvSpPr>
            <a:spLocks noGrp="1"/>
          </p:cNvSpPr>
          <p:nvPr>
            <p:ph type="body" sz="quarter" idx="12"/>
          </p:nvPr>
        </p:nvSpPr>
        <p:spPr/>
        <p:txBody>
          <a:bodyPr>
            <a:normAutofit/>
          </a:bodyPr>
          <a:lstStyle/>
          <a:p>
            <a:r>
              <a:rPr kumimoji="1" lang="en-US" altLang="zh-CN" dirty="0">
                <a:solidFill>
                  <a:schemeClr val="accent1"/>
                </a:solidFill>
              </a:rPr>
              <a:t>Risks of [Download] PC Wallet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pPr marL="228600" lvl="1" algn="l">
              <a:spcBef>
                <a:spcPts val="1000"/>
              </a:spcBef>
              <a:buClrTx/>
              <a:buSzTx/>
            </a:pPr>
            <a:r>
              <a:rPr kumimoji="1" lang="en-US" altLang="zh-CN" sz="2400" dirty="0">
                <a:solidFill>
                  <a:schemeClr val="dk1"/>
                </a:solidFill>
              </a:rPr>
              <a:t>You have to pay attention to is the download number and rating in the Chrome web store.</a:t>
            </a:r>
          </a:p>
          <a:p>
            <a:pPr marL="228600" lvl="1" algn="l">
              <a:spcBef>
                <a:spcPts val="1000"/>
              </a:spcBef>
              <a:buClrTx/>
              <a:buSzTx/>
            </a:pPr>
            <a:r>
              <a:rPr kumimoji="1" lang="en-US" altLang="zh-CN" sz="2400" dirty="0">
                <a:solidFill>
                  <a:schemeClr val="dk1"/>
                </a:solidFill>
              </a:rPr>
              <a:t>MetaMask, for example, has more than 10 million downloads and more than 2,000 ratings (though the overall rating is not high).</a:t>
            </a:r>
          </a:p>
          <a:p>
            <a:pPr marL="228600" lvl="1" algn="l">
              <a:spcBef>
                <a:spcPts val="1000"/>
              </a:spcBef>
              <a:buClrTx/>
              <a:buSzTx/>
            </a:pPr>
            <a:r>
              <a:rPr kumimoji="1" lang="en-US" altLang="zh-CN" sz="2400" dirty="0">
                <a:solidFill>
                  <a:schemeClr val="dk1"/>
                </a:solidFill>
              </a:rPr>
              <a:t>And double check from the real official website of MetaMask:)</a:t>
            </a:r>
          </a:p>
        </p:txBody>
      </p:sp>
      <p:sp>
        <p:nvSpPr>
          <p:cNvPr id="3" name="文本占位符 2"/>
          <p:cNvSpPr>
            <a:spLocks noGrp="1"/>
          </p:cNvSpPr>
          <p:nvPr>
            <p:ph type="body" sz="quarter" idx="12"/>
          </p:nvPr>
        </p:nvSpPr>
        <p:spPr>
          <a:xfrm>
            <a:off x="1016635" y="814705"/>
            <a:ext cx="6390005" cy="498475"/>
          </a:xfrm>
        </p:spPr>
        <p:txBody>
          <a:bodyPr>
            <a:normAutofit fontScale="92500"/>
          </a:bodyPr>
          <a:lstStyle/>
          <a:p>
            <a:r>
              <a:rPr kumimoji="1" lang="en-US" altLang="zh-CN" dirty="0">
                <a:solidFill>
                  <a:schemeClr val="accent1"/>
                </a:solidFill>
              </a:rPr>
              <a:t>Risks of [Download] Browser Extension Wallet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pPr marL="228600" lvl="1" algn="l">
              <a:spcBef>
                <a:spcPts val="1000"/>
              </a:spcBef>
              <a:buClrTx/>
              <a:buSzTx/>
            </a:pPr>
            <a:r>
              <a:rPr kumimoji="1" lang="en-US" altLang="zh-CN" sz="2400" dirty="0">
                <a:solidFill>
                  <a:schemeClr val="dk1"/>
                </a:solidFill>
              </a:rPr>
              <a:t>It is similar to the browser extension wallet.</a:t>
            </a:r>
          </a:p>
          <a:p>
            <a:pPr marL="228600" lvl="1" algn="l">
              <a:spcBef>
                <a:spcPts val="1000"/>
              </a:spcBef>
              <a:buClrTx/>
              <a:buSzTx/>
            </a:pPr>
            <a:r>
              <a:rPr kumimoji="1" lang="en-US" altLang="zh-CN" sz="2400" dirty="0">
                <a:solidFill>
                  <a:schemeClr val="dk1"/>
                </a:solidFill>
              </a:rPr>
              <a:t>Follow the real official website to download the right App.</a:t>
            </a:r>
          </a:p>
        </p:txBody>
      </p:sp>
      <p:sp>
        <p:nvSpPr>
          <p:cNvPr id="3" name="文本占位符 2"/>
          <p:cNvSpPr>
            <a:spLocks noGrp="1"/>
          </p:cNvSpPr>
          <p:nvPr>
            <p:ph type="body" sz="quarter" idx="12"/>
          </p:nvPr>
        </p:nvSpPr>
        <p:spPr>
          <a:xfrm>
            <a:off x="1016635" y="814705"/>
            <a:ext cx="5314950" cy="498475"/>
          </a:xfrm>
        </p:spPr>
        <p:txBody>
          <a:bodyPr>
            <a:normAutofit/>
          </a:bodyPr>
          <a:lstStyle/>
          <a:p>
            <a:r>
              <a:rPr kumimoji="1" lang="en-US" altLang="zh-CN" dirty="0">
                <a:solidFill>
                  <a:schemeClr val="accent1"/>
                </a:solidFill>
              </a:rPr>
              <a:t>Risks of [Download] Mobile Wallet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pPr marL="228600" lvl="1" algn="l">
              <a:spcBef>
                <a:spcPts val="1000"/>
              </a:spcBef>
              <a:buClrTx/>
              <a:buSzTx/>
            </a:pPr>
            <a:r>
              <a:rPr kumimoji="1" lang="en-US" altLang="zh-CN" sz="2400" dirty="0">
                <a:solidFill>
                  <a:schemeClr val="dk1"/>
                </a:solidFill>
              </a:rPr>
              <a:t>Buy it from the official website.</a:t>
            </a:r>
          </a:p>
          <a:p>
            <a:pPr marL="228600" lvl="1" algn="l">
              <a:spcBef>
                <a:spcPts val="1000"/>
              </a:spcBef>
              <a:buClrTx/>
              <a:buSzTx/>
            </a:pPr>
            <a:r>
              <a:rPr kumimoji="1" lang="en-US" altLang="zh-CN" sz="2400" dirty="0">
                <a:solidFill>
                  <a:schemeClr val="dk1"/>
                </a:solidFill>
              </a:rPr>
              <a:t>Do not buy them from other online stores.</a:t>
            </a:r>
          </a:p>
          <a:p>
            <a:pPr marL="228600" lvl="1" algn="l">
              <a:spcBef>
                <a:spcPts val="1000"/>
              </a:spcBef>
              <a:buClrTx/>
              <a:buSzTx/>
            </a:pPr>
            <a:r>
              <a:rPr kumimoji="1" lang="en-US" altLang="zh-CN" sz="2400" dirty="0">
                <a:solidFill>
                  <a:schemeClr val="dk1"/>
                </a:solidFill>
              </a:rPr>
              <a:t>Pay attention to whether the wallet is intact.</a:t>
            </a:r>
          </a:p>
          <a:p>
            <a:pPr marL="228600" lvl="1" algn="l">
              <a:spcBef>
                <a:spcPts val="1000"/>
              </a:spcBef>
              <a:buClrTx/>
              <a:buSzTx/>
            </a:pPr>
            <a:r>
              <a:rPr kumimoji="1" lang="en-US" altLang="zh-CN" sz="2400" dirty="0">
                <a:solidFill>
                  <a:schemeClr val="dk1"/>
                </a:solidFill>
              </a:rPr>
              <a:t>Create the mnemonic phrase and wallet address at least three times from scratch. And make sure that they are not repeated.</a:t>
            </a:r>
          </a:p>
        </p:txBody>
      </p:sp>
      <p:sp>
        <p:nvSpPr>
          <p:cNvPr id="3" name="文本占位符 2"/>
          <p:cNvSpPr>
            <a:spLocks noGrp="1"/>
          </p:cNvSpPr>
          <p:nvPr>
            <p:ph type="body" sz="quarter" idx="12"/>
          </p:nvPr>
        </p:nvSpPr>
        <p:spPr>
          <a:xfrm>
            <a:off x="1016634" y="814705"/>
            <a:ext cx="5680727" cy="498475"/>
          </a:xfrm>
        </p:spPr>
        <p:txBody>
          <a:bodyPr>
            <a:noAutofit/>
          </a:bodyPr>
          <a:lstStyle/>
          <a:p>
            <a:pPr algn="l">
              <a:buClrTx/>
              <a:buSzTx/>
            </a:pPr>
            <a:r>
              <a:rPr kumimoji="1" lang="en-US" altLang="zh-CN" sz="2400" dirty="0">
                <a:solidFill>
                  <a:schemeClr val="accent1"/>
                </a:solidFill>
              </a:rPr>
              <a:t>Risks of [Download] Hardware Wallet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Background</a:t>
            </a:r>
          </a:p>
          <a:p>
            <a:pPr lvl="1"/>
            <a:r>
              <a:rPr kumimoji="1" lang="en-US" altLang="zh-CN" sz="2000" dirty="0">
                <a:solidFill>
                  <a:schemeClr val="dk1"/>
                </a:solidFill>
              </a:rPr>
              <a:t>Know it first:)</a:t>
            </a:r>
            <a:endParaRPr kumimoji="1" lang="en-US" altLang="zh-CN" dirty="0">
              <a:solidFill>
                <a:schemeClr val="dk1"/>
              </a:solidFill>
            </a:endParaRPr>
          </a:p>
          <a:p>
            <a:pPr lvl="1"/>
            <a:r>
              <a:rPr kumimoji="1" lang="en-US" altLang="zh-CN" sz="2000" dirty="0">
                <a:solidFill>
                  <a:schemeClr val="dk1"/>
                </a:solidFill>
              </a:rPr>
              <a:t>Hacked statistics</a:t>
            </a:r>
          </a:p>
          <a:p>
            <a:pPr lvl="1"/>
            <a:r>
              <a:rPr kumimoji="1" lang="en-US" altLang="zh-CN" dirty="0">
                <a:solidFill>
                  <a:schemeClr val="dk1"/>
                </a:solidFill>
              </a:rPr>
              <a:t>Some classic cases</a:t>
            </a:r>
          </a:p>
          <a:p>
            <a:r>
              <a:rPr kumimoji="1" lang="en-US" altLang="zh-CN" dirty="0">
                <a:solidFill>
                  <a:schemeClr val="dk1"/>
                </a:solidFill>
              </a:rPr>
              <a:t>Protection Guide</a:t>
            </a:r>
          </a:p>
          <a:p>
            <a:pPr lvl="1"/>
            <a:r>
              <a:rPr kumimoji="1" lang="en-US" altLang="zh-CN" sz="2000" dirty="0">
                <a:solidFill>
                  <a:schemeClr val="dk1"/>
                </a:solidFill>
              </a:rPr>
              <a:t>Base</a:t>
            </a:r>
          </a:p>
          <a:p>
            <a:pPr lvl="1"/>
            <a:r>
              <a:rPr kumimoji="1" lang="en-US" altLang="zh-CN" sz="2000" dirty="0">
                <a:solidFill>
                  <a:schemeClr val="dk1"/>
                </a:solidFill>
              </a:rPr>
              <a:t>Create Wallet</a:t>
            </a:r>
          </a:p>
          <a:p>
            <a:pPr lvl="1"/>
            <a:r>
              <a:rPr kumimoji="1" lang="en-US" altLang="zh-CN" sz="2000" dirty="0">
                <a:solidFill>
                  <a:schemeClr val="dk1"/>
                </a:solidFill>
              </a:rPr>
              <a:t>Backup Wallet</a:t>
            </a:r>
          </a:p>
          <a:p>
            <a:pPr lvl="1"/>
            <a:r>
              <a:rPr kumimoji="1" lang="en-US" altLang="zh-CN" sz="2000" dirty="0">
                <a:solidFill>
                  <a:schemeClr val="dk1"/>
                </a:solidFill>
              </a:rPr>
              <a:t>Use Wallet</a:t>
            </a:r>
            <a:endParaRPr kumimoji="1" lang="en-US" altLang="zh-CN" dirty="0">
              <a:solidFill>
                <a:schemeClr val="dk1"/>
              </a:solidFill>
            </a:endParaRPr>
          </a:p>
          <a:p>
            <a:r>
              <a:rPr kumimoji="1" lang="en-US" altLang="zh-CN" dirty="0">
                <a:solidFill>
                  <a:schemeClr val="dk1"/>
                </a:solidFill>
              </a:rPr>
              <a:t>Q&amp;A</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Outline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It is common to see 12/15/18/21/24 words.</a:t>
            </a:r>
          </a:p>
          <a:p>
            <a:pPr lvl="1"/>
            <a:r>
              <a:rPr kumimoji="1" lang="en-US" altLang="zh-CN" i="1" dirty="0">
                <a:solidFill>
                  <a:srgbClr val="0070C0"/>
                </a:solidFill>
                <a:sym typeface="+mn-ea"/>
              </a:rPr>
              <a:t>https://github.com/bitcoin/bips/blob/master/bip-0039/bip-0039-wordlists.md</a:t>
            </a:r>
            <a:endParaRPr kumimoji="1" lang="en-US" altLang="zh-CN" dirty="0">
              <a:solidFill>
                <a:schemeClr val="dk1"/>
              </a:solidFill>
            </a:endParaRPr>
          </a:p>
          <a:p>
            <a:r>
              <a:rPr kumimoji="1" lang="en-US" altLang="zh-CN" dirty="0">
                <a:solidFill>
                  <a:schemeClr val="dk1"/>
                </a:solidFill>
              </a:rPr>
              <a:t>At present, 12-word is popular and secure enough.</a:t>
            </a:r>
          </a:p>
          <a:p>
            <a:r>
              <a:rPr kumimoji="1" lang="en-US" altLang="zh-CN" dirty="0">
                <a:solidFill>
                  <a:schemeClr val="dk1"/>
                </a:solidFill>
              </a:rPr>
              <a:t>Whether need online?</a:t>
            </a:r>
          </a:p>
          <a:p>
            <a:r>
              <a:rPr kumimoji="1" lang="en-US" altLang="zh-CN" dirty="0">
                <a:solidFill>
                  <a:schemeClr val="dk1"/>
                </a:solidFill>
              </a:rPr>
              <a:t>Try many times to see if the generated seeds are random.</a:t>
            </a:r>
          </a:p>
          <a:p>
            <a:r>
              <a:rPr kumimoji="1" lang="en-US" altLang="zh-CN" dirty="0">
                <a:solidFill>
                  <a:schemeClr val="dk1"/>
                </a:solidFill>
              </a:rPr>
              <a:t>Environment is safe(no others or cameras behind of you).</a:t>
            </a:r>
          </a:p>
          <a:p>
            <a:endParaRPr kumimoji="1" lang="en-US" altLang="zh-CN" dirty="0">
              <a:solidFill>
                <a:schemeClr val="dk1"/>
              </a:solidFill>
            </a:endParaRPr>
          </a:p>
          <a:p>
            <a:endParaRPr kumimoji="1" lang="en-US" altLang="zh-CN" dirty="0">
              <a:solidFill>
                <a:schemeClr val="dk1"/>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[Mnemonic Phrase]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solidFill>
                  <a:schemeClr val="accent1"/>
                </a:solidFill>
                <a:sym typeface="+mn-ea"/>
              </a:rPr>
              <a:t>Risks of [Backup Wallet]</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lang="zh-CN" altLang="en-US">
                <a:solidFill>
                  <a:schemeClr val="dk1"/>
                </a:solidFill>
                <a:sym typeface="+mn-ea"/>
              </a:rPr>
              <a:t>The core of the wallet is the </a:t>
            </a:r>
            <a:r>
              <a:rPr lang="en-US" altLang="zh-CN">
                <a:solidFill>
                  <a:schemeClr val="dk1"/>
                </a:solidFill>
                <a:sym typeface="+mn-ea"/>
              </a:rPr>
              <a:t>P</a:t>
            </a:r>
            <a:r>
              <a:rPr lang="zh-CN" altLang="en-US">
                <a:solidFill>
                  <a:schemeClr val="dk1"/>
                </a:solidFill>
                <a:sym typeface="+mn-ea"/>
              </a:rPr>
              <a:t>rivate </a:t>
            </a:r>
            <a:r>
              <a:rPr lang="en-US" altLang="zh-CN">
                <a:solidFill>
                  <a:schemeClr val="dk1"/>
                </a:solidFill>
                <a:sym typeface="+mn-ea"/>
              </a:rPr>
              <a:t>K</a:t>
            </a:r>
            <a:r>
              <a:rPr lang="zh-CN" altLang="en-US">
                <a:solidFill>
                  <a:schemeClr val="dk1"/>
                </a:solidFill>
                <a:sym typeface="+mn-ea"/>
              </a:rPr>
              <a:t>ey (or </a:t>
            </a:r>
            <a:r>
              <a:rPr lang="en-US" altLang="zh-CN">
                <a:solidFill>
                  <a:schemeClr val="dk1"/>
                </a:solidFill>
                <a:sym typeface="+mn-ea"/>
              </a:rPr>
              <a:t>Mnemonic P</a:t>
            </a:r>
            <a:r>
              <a:rPr lang="zh-CN" altLang="en-US">
                <a:solidFill>
                  <a:schemeClr val="dk1"/>
                </a:solidFill>
                <a:sym typeface="+mn-ea"/>
              </a:rPr>
              <a:t>h</a:t>
            </a:r>
            <a:r>
              <a:rPr lang="en-US" altLang="zh-CN">
                <a:solidFill>
                  <a:schemeClr val="dk1"/>
                </a:solidFill>
                <a:sym typeface="+mn-ea"/>
              </a:rPr>
              <a:t>r</a:t>
            </a:r>
            <a:r>
              <a:rPr lang="zh-CN" altLang="en-US">
                <a:solidFill>
                  <a:schemeClr val="dk1"/>
                </a:solidFill>
                <a:sym typeface="+mn-ea"/>
              </a:rPr>
              <a:t>ase).</a:t>
            </a:r>
            <a:endParaRPr lang="zh-CN" altLang="en-US">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dirty="0">
                <a:solidFill>
                  <a:schemeClr val="dk1"/>
                </a:solidFill>
              </a:rPr>
              <a:t>Plain Text</a:t>
            </a:r>
          </a:p>
          <a:p>
            <a:r>
              <a:rPr kumimoji="1" lang="en-US" altLang="zh-CN" dirty="0">
                <a:solidFill>
                  <a:schemeClr val="dk1"/>
                </a:solidFill>
              </a:rPr>
              <a:t>With Password</a:t>
            </a:r>
          </a:p>
          <a:p>
            <a:r>
              <a:rPr kumimoji="1" lang="en-US" altLang="zh-CN" dirty="0">
                <a:solidFill>
                  <a:schemeClr val="dk1"/>
                </a:solidFill>
              </a:rPr>
              <a:t>Multi-signature</a:t>
            </a:r>
          </a:p>
          <a:p>
            <a:pPr lvl="1"/>
            <a:r>
              <a:rPr kumimoji="1" lang="en-US" altLang="zh-CN" dirty="0">
                <a:solidFill>
                  <a:schemeClr val="dk1"/>
                </a:solidFill>
              </a:rPr>
              <a:t>Gnosis Safe</a:t>
            </a:r>
            <a:endParaRPr kumimoji="1" lang="en-US" altLang="zh-CN" sz="2000" dirty="0">
              <a:solidFill>
                <a:schemeClr val="dk1"/>
              </a:solidFill>
            </a:endParaRPr>
          </a:p>
          <a:p>
            <a:pPr lvl="1"/>
            <a:r>
              <a:rPr kumimoji="1" lang="en-US" altLang="zh-CN" dirty="0">
                <a:solidFill>
                  <a:schemeClr val="dk1"/>
                </a:solidFill>
              </a:rPr>
              <a:t>MPC(Secure Multi-Party Computation): ZenGo, Safeheron, Fireblocks</a:t>
            </a:r>
          </a:p>
          <a:p>
            <a:r>
              <a:rPr kumimoji="1" lang="en-US" altLang="zh-CN" dirty="0">
                <a:solidFill>
                  <a:schemeClr val="dk1"/>
                </a:solidFill>
              </a:rPr>
              <a:t>Shamir's Secret Sharing, or SSS for short</a:t>
            </a:r>
          </a:p>
          <a:p>
            <a:pPr lvl="1"/>
            <a:r>
              <a:rPr kumimoji="1" lang="en-US" altLang="zh-CN" i="1" dirty="0">
                <a:solidFill>
                  <a:srgbClr val="0070C0"/>
                </a:solidFill>
              </a:rPr>
              <a:t>https://support.keyst.one/advanced-features/recovery-phrase/import-or-create-shamir-backup</a:t>
            </a:r>
            <a:endParaRPr kumimoji="1" lang="en-US" altLang="zh-CN" sz="2000" i="1" dirty="0">
              <a:solidFill>
                <a:srgbClr val="0070C0"/>
              </a:solidFill>
            </a:endParaRPr>
          </a:p>
          <a:p>
            <a:pPr lvl="1"/>
            <a:r>
              <a:rPr kumimoji="1" lang="en-US" altLang="zh-CN" i="1" dirty="0">
                <a:solidFill>
                  <a:srgbClr val="0070C0"/>
                </a:solidFill>
              </a:rPr>
              <a:t>https://wiki.trezor.io/Shamir_backup</a:t>
            </a:r>
          </a:p>
          <a:p>
            <a:endParaRPr kumimoji="1" lang="en-US" altLang="zh-CN" i="1" dirty="0">
              <a:solidFill>
                <a:srgbClr val="0070C0"/>
              </a:solidFill>
            </a:endParaRPr>
          </a:p>
        </p:txBody>
      </p:sp>
      <p:sp>
        <p:nvSpPr>
          <p:cNvPr id="3" name="文本占位符 2"/>
          <p:cNvSpPr>
            <a:spLocks noGrp="1"/>
          </p:cNvSpPr>
          <p:nvPr>
            <p:ph type="body" sz="quarter" idx="12"/>
          </p:nvPr>
        </p:nvSpPr>
        <p:spPr/>
        <p:txBody>
          <a:bodyPr/>
          <a:lstStyle/>
          <a:p>
            <a:r>
              <a:rPr kumimoji="1" lang="en-US" altLang="zh-CN" dirty="0">
                <a:solidFill>
                  <a:schemeClr val="accent1"/>
                </a:solidFill>
              </a:rPr>
              <a:t>Kinds of [Mnemonic Phrase]</a:t>
            </a:r>
          </a:p>
        </p:txBody>
      </p:sp>
      <p:sp>
        <p:nvSpPr>
          <p:cNvPr id="4" name="文本框 3"/>
          <p:cNvSpPr txBox="1"/>
          <p:nvPr/>
        </p:nvSpPr>
        <p:spPr>
          <a:xfrm>
            <a:off x="825500" y="5030470"/>
            <a:ext cx="7747635" cy="1476375"/>
          </a:xfrm>
          <a:prstGeom prst="rect">
            <a:avLst/>
          </a:prstGeom>
          <a:solidFill>
            <a:schemeClr val="accent1">
              <a:lumMod val="20000"/>
              <a:lumOff val="80000"/>
            </a:schemeClr>
          </a:solidFill>
        </p:spPr>
        <p:txBody>
          <a:bodyPr wrap="square" rtlCol="0" anchor="t">
            <a:spAutoFit/>
          </a:bodyPr>
          <a:lstStyle/>
          <a:p>
            <a:r>
              <a:rPr lang="en-US" altLang="zh-CN"/>
              <a:t>P</a:t>
            </a:r>
            <a:r>
              <a:rPr lang="zh-CN" altLang="en-US"/>
              <a:t>rivate key looks like:</a:t>
            </a:r>
          </a:p>
          <a:p>
            <a:r>
              <a:rPr lang="zh-CN" altLang="en-US" i="1"/>
              <a:t>0xa164d4767469de4faf09793ceea07d5a2f5d3cef7f6a9658916c581829ff5584</a:t>
            </a:r>
          </a:p>
          <a:p>
            <a:endParaRPr lang="zh-CN" altLang="en-US"/>
          </a:p>
          <a:p>
            <a:r>
              <a:rPr lang="en-US" altLang="zh-CN"/>
              <a:t>Mnemonic</a:t>
            </a:r>
            <a:r>
              <a:rPr lang="zh-CN" altLang="en-US"/>
              <a:t> ph</a:t>
            </a:r>
            <a:r>
              <a:rPr lang="en-US" altLang="zh-CN"/>
              <a:t>r</a:t>
            </a:r>
            <a:r>
              <a:rPr lang="zh-CN" altLang="en-US"/>
              <a:t>ase looks like:</a:t>
            </a:r>
          </a:p>
          <a:p>
            <a:r>
              <a:rPr lang="zh-CN" altLang="en-US" i="1"/>
              <a:t>cruel weekend spike point innocent dizzy alien use evoke shed adjust wrong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normAutofit/>
          </a:bodyPr>
          <a:lstStyle/>
          <a:p>
            <a:r>
              <a:rPr kumimoji="1" lang="en-US" altLang="zh-CN" dirty="0">
                <a:solidFill>
                  <a:schemeClr val="dk1"/>
                </a:solidFill>
              </a:rPr>
              <a:t>W</a:t>
            </a:r>
            <a:r>
              <a:rPr kumimoji="1" lang="zh-CN" altLang="en-US" dirty="0">
                <a:solidFill>
                  <a:schemeClr val="dk1"/>
                </a:solidFill>
              </a:rPr>
              <a:t>hen backing up wallets, we </a:t>
            </a:r>
            <a:r>
              <a:rPr kumimoji="1" lang="en-US" altLang="zh-CN" dirty="0">
                <a:solidFill>
                  <a:schemeClr val="dk1"/>
                </a:solidFill>
              </a:rPr>
              <a:t>need</a:t>
            </a:r>
            <a:r>
              <a:rPr kumimoji="1" lang="zh-CN" altLang="en-US" dirty="0">
                <a:solidFill>
                  <a:schemeClr val="dk1"/>
                </a:solidFill>
              </a:rPr>
              <a:t> assume that any step could be hacked</a:t>
            </a:r>
            <a:r>
              <a:rPr kumimoji="1" lang="en-US" altLang="zh-CN" dirty="0">
                <a:solidFill>
                  <a:schemeClr val="dk1"/>
                </a:solidFill>
              </a:rPr>
              <a:t>.</a:t>
            </a:r>
            <a:endParaRPr kumimoji="1" lang="zh-CN" altLang="en-US" dirty="0">
              <a:solidFill>
                <a:schemeClr val="dk1"/>
              </a:solidFill>
            </a:endParaRPr>
          </a:p>
          <a:p>
            <a:r>
              <a:rPr kumimoji="1" lang="zh-CN" altLang="en-US" dirty="0">
                <a:solidFill>
                  <a:schemeClr val="dk1"/>
                </a:solidFill>
              </a:rPr>
              <a:t>Keep in mind that there is no one other than yourself who can be fully trusted.</a:t>
            </a:r>
          </a:p>
          <a:p>
            <a:r>
              <a:rPr kumimoji="1" lang="en-US" altLang="zh-CN" dirty="0">
                <a:solidFill>
                  <a:schemeClr val="dk1"/>
                </a:solidFill>
              </a:rPr>
              <a:t>S</a:t>
            </a:r>
            <a:r>
              <a:rPr kumimoji="1" lang="zh-CN" altLang="en-US" dirty="0">
                <a:solidFill>
                  <a:schemeClr val="dk1"/>
                </a:solidFill>
              </a:rPr>
              <a:t>ometimes you can't even trust yourself, because your memories may fade away or misplaced.</a:t>
            </a:r>
          </a:p>
          <a:p>
            <a:r>
              <a:rPr kumimoji="1" lang="en-US" altLang="zh-CN" dirty="0">
                <a:solidFill>
                  <a:schemeClr val="dk1"/>
                </a:solidFill>
              </a:rPr>
              <a:t>A</a:t>
            </a:r>
            <a:r>
              <a:rPr kumimoji="1" lang="zh-CN" altLang="en-US" dirty="0">
                <a:solidFill>
                  <a:schemeClr val="dk1"/>
                </a:solidFill>
              </a:rPr>
              <a:t>void a single point of risk.</a:t>
            </a:r>
            <a:r>
              <a:rPr kumimoji="1" lang="en-US" altLang="zh-CN" dirty="0">
                <a:solidFill>
                  <a:schemeClr val="dk1"/>
                </a:solidFill>
              </a:rPr>
              <a:t> There must be a disaster recovery person and there must be multiple backups.</a:t>
            </a:r>
          </a:p>
          <a:p>
            <a:r>
              <a:rPr kumimoji="1" lang="en-US" altLang="zh-CN" dirty="0">
                <a:solidFill>
                  <a:schemeClr val="dk1"/>
                </a:solidFill>
              </a:rPr>
              <a:t>Some basic forms of backup locations: Cloud, Paper, Device, Brain.</a:t>
            </a:r>
          </a:p>
          <a:p>
            <a:r>
              <a:rPr kumimoji="1" lang="en-US" altLang="zh-CN" dirty="0">
                <a:solidFill>
                  <a:schemeClr val="dk1"/>
                </a:solidFill>
              </a:rPr>
              <a:t>Use encryption, </a:t>
            </a:r>
            <a:r>
              <a:rPr kumimoji="1" lang="en-US" altLang="zh-CN" dirty="0">
                <a:solidFill>
                  <a:schemeClr val="dk1"/>
                </a:solidFill>
                <a:sym typeface="+mn-ea"/>
              </a:rPr>
              <a:t>e.g.,</a:t>
            </a:r>
            <a:r>
              <a:rPr kumimoji="1" lang="en-US" altLang="zh-CN" dirty="0">
                <a:solidFill>
                  <a:schemeClr val="dk1"/>
                </a:solidFill>
              </a:rPr>
              <a:t> ZIP, GPG:)</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Risks of [Backup Wallet]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dirty="0">
                <a:solidFill>
                  <a:schemeClr val="accent1"/>
                </a:solidFill>
                <a:sym typeface="+mn-ea"/>
              </a:rPr>
              <a:t>Risks of [Use Wallet]</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normAutofit/>
          </a:bodyPr>
          <a:lstStyle/>
          <a:p>
            <a:r>
              <a:rPr lang="zh-CN" altLang="en-US">
                <a:solidFill>
                  <a:schemeClr val="dk1"/>
                </a:solidFill>
              </a:rPr>
              <a:t>Once you have created and backed up your wallets, it comes to the real challenge.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rPr>
              <a:t>QRCode, USB, Bluetooth</a:t>
            </a:r>
          </a:p>
          <a:p>
            <a:r>
              <a:rPr kumimoji="1" lang="en-US" altLang="zh-CN">
                <a:solidFill>
                  <a:schemeClr val="dk1"/>
                </a:solidFill>
              </a:rPr>
              <a:t>The target address of the coin transfer was not checked carefully.</a:t>
            </a:r>
          </a:p>
          <a:p>
            <a:r>
              <a:rPr kumimoji="1" lang="en-US" altLang="zh-CN">
                <a:solidFill>
                  <a:schemeClr val="dk1"/>
                </a:solidFill>
              </a:rPr>
              <a:t>Tokens are approved to unknown addresses.</a:t>
            </a:r>
          </a:p>
          <a:p>
            <a:r>
              <a:rPr kumimoji="1" lang="en-US" altLang="zh-CN">
                <a:solidFill>
                  <a:schemeClr val="dk1"/>
                </a:solidFill>
              </a:rPr>
              <a:t>Some signatures that seem not important actually have huge traps in the back.</a:t>
            </a:r>
          </a:p>
          <a:p>
            <a:r>
              <a:rPr kumimoji="1" lang="en-US" altLang="zh-CN">
                <a:solidFill>
                  <a:schemeClr val="dk1"/>
                </a:solidFill>
              </a:rPr>
              <a:t>The cold wallet may not have provided enough necessary information, causing you to be careless and misjudged.</a:t>
            </a:r>
          </a:p>
          <a:p>
            <a:r>
              <a:rPr kumimoji="1" lang="en-US" altLang="zh-CN">
                <a:solidFill>
                  <a:schemeClr val="dk1"/>
                </a:solidFill>
              </a:rPr>
              <a:t>The user interaction security mechanism of "What you see is what you sign" is missing.</a:t>
            </a:r>
          </a:p>
          <a:p>
            <a:r>
              <a:rPr kumimoji="1" lang="en-US" altLang="zh-CN">
                <a:solidFill>
                  <a:schemeClr val="dk1"/>
                </a:solidFill>
              </a:rPr>
              <a:t>The user, lack of relevant background knowledge.</a:t>
            </a:r>
          </a:p>
        </p:txBody>
      </p:sp>
      <p:sp>
        <p:nvSpPr>
          <p:cNvPr id="3" name="文本占位符 2"/>
          <p:cNvSpPr>
            <a:spLocks noGrp="1"/>
          </p:cNvSpPr>
          <p:nvPr>
            <p:ph type="body" sz="quarter" idx="12"/>
          </p:nvPr>
        </p:nvSpPr>
        <p:spPr/>
        <p:txBody>
          <a:bodyPr/>
          <a:lstStyle/>
          <a:p>
            <a:r>
              <a:rPr kumimoji="1" lang="en-US" altLang="zh-CN" dirty="0">
                <a:solidFill>
                  <a:schemeClr val="accent1"/>
                </a:solidFill>
                <a:sym typeface="+mn-ea"/>
              </a:rPr>
              <a:t>Risks of [Cold Wallet]</a:t>
            </a:r>
            <a:endParaRPr kumimoji="1" lang="en-US" altLang="zh-CN" dirty="0">
              <a:solidFill>
                <a:schemeClr val="accent1"/>
              </a:solidFill>
            </a:endParaRPr>
          </a:p>
          <a:p>
            <a:endParaRPr kumimoji="1" lang="zh-CN" altLang="en-US">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rPr>
              <a:t>Compared to a cold wallet, a hot wallet has basically all the risks that a cold wallet would have.</a:t>
            </a:r>
          </a:p>
          <a:p>
            <a:r>
              <a:rPr kumimoji="1" lang="en-US" altLang="zh-CN">
                <a:solidFill>
                  <a:schemeClr val="dk1"/>
                </a:solidFill>
              </a:rPr>
              <a:t>There is one more: the risk of theft of the mnemonic phrase (or private key).</a:t>
            </a:r>
          </a:p>
          <a:p>
            <a:r>
              <a:rPr kumimoji="1" lang="en-US" altLang="zh-CN">
                <a:solidFill>
                  <a:schemeClr val="dk1"/>
                </a:solidFill>
              </a:rPr>
              <a:t>My biggest concern is: how does each iteration of a well-known wallet ensure that no malicious code or backdoor is planted?</a:t>
            </a:r>
          </a:p>
          <a:p>
            <a:pPr lvl="1"/>
            <a:r>
              <a:rPr kumimoji="1" lang="en-US" altLang="zh-CN">
                <a:solidFill>
                  <a:schemeClr val="dk1"/>
                </a:solidFill>
              </a:rPr>
              <a:t>Copay </a:t>
            </a:r>
            <a:r>
              <a:rPr kumimoji="1" lang="en-US" altLang="zh-CN" i="1">
                <a:solidFill>
                  <a:srgbClr val="0070C0"/>
                </a:solidFill>
              </a:rPr>
              <a:t>https://blog.npmjs.org/post/180565383195/details-about-the-event-stream-incident</a:t>
            </a:r>
          </a:p>
        </p:txBody>
      </p:sp>
      <p:sp>
        <p:nvSpPr>
          <p:cNvPr id="3" name="文本占位符 2"/>
          <p:cNvSpPr>
            <a:spLocks noGrp="1"/>
          </p:cNvSpPr>
          <p:nvPr>
            <p:ph type="body" sz="quarter" idx="12"/>
          </p:nvPr>
        </p:nvSpPr>
        <p:spPr/>
        <p:txBody>
          <a:bodyPr/>
          <a:lstStyle/>
          <a:p>
            <a:r>
              <a:rPr kumimoji="1" lang="en-US" altLang="zh-CN" dirty="0">
                <a:solidFill>
                  <a:schemeClr val="accent1"/>
                </a:solidFill>
                <a:sym typeface="+mn-ea"/>
              </a:rPr>
              <a:t>Risks of [Hot Wallet]</a:t>
            </a:r>
            <a:endParaRPr kumimoji="1" lang="en-US" altLang="zh-CN" dirty="0">
              <a:solidFill>
                <a:schemeClr val="accent1"/>
              </a:solidFill>
            </a:endParaRPr>
          </a:p>
          <a:p>
            <a:endParaRPr kumimoji="1" lang="zh-CN" altLang="en-US">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en-US" altLang="zh-CN">
                <a:solidFill>
                  <a:schemeClr val="dk1"/>
                </a:solidFill>
              </a:rPr>
              <a:t>Not only the Smart Contract:)</a:t>
            </a:r>
            <a:endParaRPr kumimoji="1" lang="zh-CN" altLang="en-US">
              <a:solidFill>
                <a:schemeClr val="dk1"/>
              </a:solidFill>
            </a:endParaRPr>
          </a:p>
          <a:p>
            <a:r>
              <a:rPr kumimoji="1" lang="zh-CN" altLang="en-US">
                <a:solidFill>
                  <a:schemeClr val="dk1"/>
                </a:solidFill>
              </a:rPr>
              <a:t>DeFi security includes at least the following components:</a:t>
            </a:r>
          </a:p>
          <a:p>
            <a:pPr lvl="1"/>
            <a:r>
              <a:rPr kumimoji="1" lang="zh-CN" altLang="en-US">
                <a:solidFill>
                  <a:schemeClr val="dk1"/>
                </a:solidFill>
              </a:rPr>
              <a:t>Smart Contract Security</a:t>
            </a:r>
          </a:p>
          <a:p>
            <a:pPr lvl="1"/>
            <a:r>
              <a:rPr kumimoji="1" lang="zh-CN" altLang="en-US">
                <a:solidFill>
                  <a:schemeClr val="dk1"/>
                </a:solidFill>
              </a:rPr>
              <a:t>Blockchain Foundation Security</a:t>
            </a:r>
          </a:p>
          <a:p>
            <a:pPr lvl="1"/>
            <a:r>
              <a:rPr kumimoji="1" lang="zh-CN" altLang="en-US">
                <a:solidFill>
                  <a:schemeClr val="dk1"/>
                </a:solidFill>
              </a:rPr>
              <a:t>Frontend Security</a:t>
            </a:r>
          </a:p>
          <a:p>
            <a:pPr lvl="1"/>
            <a:r>
              <a:rPr kumimoji="1" lang="zh-CN" altLang="en-US">
                <a:solidFill>
                  <a:schemeClr val="dk1"/>
                </a:solidFill>
              </a:rPr>
              <a:t>Communication Security</a:t>
            </a:r>
          </a:p>
          <a:p>
            <a:pPr lvl="1"/>
            <a:r>
              <a:rPr kumimoji="1" lang="zh-CN" altLang="en-US">
                <a:solidFill>
                  <a:schemeClr val="dk1"/>
                </a:solidFill>
              </a:rPr>
              <a:t>Human Security</a:t>
            </a:r>
          </a:p>
          <a:p>
            <a:pPr lvl="1"/>
            <a:r>
              <a:rPr kumimoji="1" lang="zh-CN" altLang="en-US">
                <a:solidFill>
                  <a:schemeClr val="dk1"/>
                </a:solidFill>
              </a:rPr>
              <a:t>Financial Security</a:t>
            </a:r>
          </a:p>
          <a:p>
            <a:pPr lvl="1"/>
            <a:r>
              <a:rPr kumimoji="1" lang="zh-CN" altLang="en-US">
                <a:solidFill>
                  <a:schemeClr val="dk1"/>
                </a:solidFill>
              </a:rPr>
              <a:t>Compliance Security</a:t>
            </a:r>
          </a:p>
          <a:p>
            <a:endParaRPr kumimoji="1" lang="zh-CN" altLang="en-US">
              <a:solidFill>
                <a:schemeClr val="dk1"/>
              </a:solidFill>
            </a:endParaRPr>
          </a:p>
        </p:txBody>
      </p:sp>
      <p:sp>
        <p:nvSpPr>
          <p:cNvPr id="3" name="文本占位符 2"/>
          <p:cNvSpPr>
            <a:spLocks noGrp="1"/>
          </p:cNvSpPr>
          <p:nvPr>
            <p:ph type="body" sz="quarter" idx="12"/>
          </p:nvPr>
        </p:nvSpPr>
        <p:spPr/>
        <p:txBody>
          <a:bodyPr/>
          <a:lstStyle/>
          <a:p>
            <a:r>
              <a:rPr kumimoji="1" lang="zh-CN" altLang="en-US">
                <a:solidFill>
                  <a:schemeClr val="accent1"/>
                </a:solidFill>
              </a:rPr>
              <a:t>What is DeFi Security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zh-CN" altLang="en-US">
                <a:solidFill>
                  <a:schemeClr val="dk1"/>
                </a:solidFill>
              </a:rPr>
              <a:t>All the previously mentioned contents on DeFi security can be applied to NFT security</a:t>
            </a:r>
            <a:r>
              <a:rPr kumimoji="1" lang="en-US" altLang="zh-CN">
                <a:solidFill>
                  <a:schemeClr val="dk1"/>
                </a:solidFill>
              </a:rPr>
              <a:t>.</a:t>
            </a:r>
          </a:p>
          <a:p>
            <a:r>
              <a:rPr kumimoji="1" lang="en-US" altLang="zh-CN">
                <a:solidFill>
                  <a:schemeClr val="dk1"/>
                </a:solidFill>
              </a:rPr>
              <a:t>and NFT itself has a few very specific and unique security topics, for example:</a:t>
            </a:r>
          </a:p>
          <a:p>
            <a:pPr lvl="1"/>
            <a:r>
              <a:rPr kumimoji="1" lang="en-US" altLang="zh-CN">
                <a:solidFill>
                  <a:schemeClr val="dk1"/>
                </a:solidFill>
              </a:rPr>
              <a:t>Metadata security</a:t>
            </a:r>
          </a:p>
          <a:p>
            <a:pPr lvl="1"/>
            <a:r>
              <a:rPr kumimoji="1" lang="en-US" altLang="zh-CN">
                <a:solidFill>
                  <a:schemeClr val="dk1"/>
                </a:solidFill>
              </a:rPr>
              <a:t>Signature security</a:t>
            </a:r>
          </a:p>
          <a:p>
            <a:endParaRPr kumimoji="1" lang="en-US" altLang="zh-CN">
              <a:solidFill>
                <a:schemeClr val="dk1"/>
              </a:solidFill>
            </a:endParaRPr>
          </a:p>
        </p:txBody>
      </p:sp>
      <p:sp>
        <p:nvSpPr>
          <p:cNvPr id="3" name="文本占位符 2"/>
          <p:cNvSpPr>
            <a:spLocks noGrp="1"/>
          </p:cNvSpPr>
          <p:nvPr>
            <p:ph type="body" sz="quarter" idx="12"/>
          </p:nvPr>
        </p:nvSpPr>
        <p:spPr/>
        <p:txBody>
          <a:bodyPr/>
          <a:lstStyle/>
          <a:p>
            <a:r>
              <a:rPr kumimoji="1" lang="zh-CN" altLang="en-US">
                <a:solidFill>
                  <a:schemeClr val="accent1"/>
                </a:solidFill>
              </a:rPr>
              <a:t>NFT Security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8357ffd-nft-metadata"/>
          <p:cNvPicPr>
            <a:picLocks noChangeAspect="1"/>
          </p:cNvPicPr>
          <p:nvPr/>
        </p:nvPicPr>
        <p:blipFill>
          <a:blip r:embed="rId2"/>
          <a:stretch>
            <a:fillRect/>
          </a:stretch>
        </p:blipFill>
        <p:spPr>
          <a:xfrm>
            <a:off x="1360170" y="922020"/>
            <a:ext cx="9472295" cy="5815330"/>
          </a:xfrm>
          <a:prstGeom prst="rect">
            <a:avLst/>
          </a:prstGeom>
        </p:spPr>
      </p:pic>
      <p:sp>
        <p:nvSpPr>
          <p:cNvPr id="3" name="文本占位符 2"/>
          <p:cNvSpPr>
            <a:spLocks noGrp="1"/>
          </p:cNvSpPr>
          <p:nvPr>
            <p:ph type="body" sz="quarter" idx="12"/>
          </p:nvPr>
        </p:nvSpPr>
        <p:spPr/>
        <p:txBody>
          <a:bodyPr/>
          <a:lstStyle/>
          <a:p>
            <a:r>
              <a:rPr kumimoji="1" lang="zh-CN" altLang="en-US">
                <a:solidFill>
                  <a:schemeClr val="accent1"/>
                </a:solidFill>
              </a:rPr>
              <a:t>Metadata security</a:t>
            </a:r>
          </a:p>
        </p:txBody>
      </p:sp>
      <p:sp>
        <p:nvSpPr>
          <p:cNvPr id="5" name="圆角矩形 4"/>
          <p:cNvSpPr/>
          <p:nvPr/>
        </p:nvSpPr>
        <p:spPr>
          <a:xfrm>
            <a:off x="2939415" y="6196965"/>
            <a:ext cx="6313170" cy="540385"/>
          </a:xfrm>
          <a:prstGeom prst="roundRect">
            <a:avLst/>
          </a:prstGeom>
          <a:solidFill>
            <a:schemeClr val="accent1">
              <a:lumMod val="40000"/>
              <a:lumOff val="60000"/>
            </a:schemeClr>
          </a:solidFill>
          <a:ln w="12700" cmpd="sng">
            <a:no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solidFill>
                  <a:schemeClr val="dk1"/>
                </a:solidFill>
                <a:sym typeface="+mn-ea"/>
              </a:rPr>
              <a:t>From: </a:t>
            </a:r>
            <a:r>
              <a:rPr lang="en-US" sz="2000" i="1">
                <a:solidFill>
                  <a:srgbClr val="0070C0"/>
                </a:solidFill>
                <a:sym typeface="+mn-ea"/>
              </a:rPr>
              <a:t>https://docs.opensea.io/docs/metadata-standards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solidFill>
                  <a:schemeClr val="accent1"/>
                </a:solidFill>
              </a:rPr>
              <a:t>Background</a:t>
            </a:r>
          </a:p>
        </p:txBody>
      </p:sp>
      <p:sp>
        <p:nvSpPr>
          <p:cNvPr id="5" name="副标题 4"/>
          <p:cNvSpPr>
            <a:spLocks noGrp="1"/>
          </p:cNvSpPr>
          <p:nvPr>
            <p:ph type="subTitle" idx="1"/>
            <p:custDataLst>
              <p:tags r:id="rId1"/>
            </p:custDataLst>
          </p:nvPr>
        </p:nvSpPr>
        <p:spPr/>
        <p:txBody>
          <a:bodyPr/>
          <a:lstStyle/>
          <a:p>
            <a:r>
              <a:rPr lang="en-US" altLang="zh-CN">
                <a:solidFill>
                  <a:schemeClr val="dk1"/>
                </a:solidFill>
              </a:rPr>
              <a:t>It is a dark forest, Know it first:)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825500" y="1439545"/>
            <a:ext cx="7310755" cy="4625340"/>
          </a:xfrm>
        </p:spPr>
        <p:txBody>
          <a:bodyPr/>
          <a:lstStyle/>
          <a:p>
            <a:r>
              <a:rPr kumimoji="1" lang="en-US" altLang="zh-CN" dirty="0">
                <a:solidFill>
                  <a:schemeClr val="dk1"/>
                </a:solidFill>
              </a:rPr>
              <a:t>Phishing websites can use </a:t>
            </a:r>
            <a:r>
              <a:rPr kumimoji="1" lang="en-US" altLang="zh-CN" b="1" dirty="0" err="1">
                <a:solidFill>
                  <a:srgbClr val="FF0000"/>
                </a:solidFill>
              </a:rPr>
              <a:t>personal_sign</a:t>
            </a:r>
            <a:r>
              <a:rPr kumimoji="1" lang="en-US" altLang="zh-CN" dirty="0">
                <a:solidFill>
                  <a:schemeClr val="dk1"/>
                </a:solidFill>
              </a:rPr>
              <a:t> to do the NFTs theft attack.</a:t>
            </a:r>
          </a:p>
          <a:p>
            <a:r>
              <a:rPr kumimoji="1" lang="en-US" altLang="zh-CN" dirty="0">
                <a:solidFill>
                  <a:schemeClr val="dk1"/>
                </a:solidFill>
              </a:rPr>
              <a:t>The root causes are:</a:t>
            </a:r>
          </a:p>
          <a:p>
            <a:pPr lvl="1"/>
            <a:r>
              <a:rPr kumimoji="1" lang="en-US" altLang="zh-CN" dirty="0">
                <a:solidFill>
                  <a:schemeClr val="dk1"/>
                </a:solidFill>
              </a:rPr>
              <a:t>Users signed NFT listing requests on NFT Marketplace.</a:t>
            </a:r>
          </a:p>
          <a:p>
            <a:pPr lvl="1"/>
            <a:r>
              <a:rPr kumimoji="1" lang="en-US" altLang="zh-CN" dirty="0">
                <a:solidFill>
                  <a:schemeClr val="dk1"/>
                </a:solidFill>
              </a:rPr>
              <a:t>Hackers phished to obtain relevant signatures from users.</a:t>
            </a:r>
          </a:p>
          <a:p>
            <a:pPr lvl="1"/>
            <a:r>
              <a:rPr kumimoji="1" lang="en-US" altLang="zh-CN" dirty="0">
                <a:solidFill>
                  <a:schemeClr val="dk1"/>
                </a:solidFill>
              </a:rPr>
              <a:t>Hackers stole the NFTs of users at very low cost.</a:t>
            </a:r>
          </a:p>
          <a:p>
            <a:r>
              <a:rPr kumimoji="1" lang="en-US" altLang="zh-CN" dirty="0">
                <a:solidFill>
                  <a:schemeClr val="dk1"/>
                </a:solidFill>
              </a:rPr>
              <a:t>Users can solve such attacks at the source by cancelling the approval:</a:t>
            </a:r>
          </a:p>
          <a:p>
            <a:pPr lvl="1"/>
            <a:r>
              <a:rPr kumimoji="1" lang="en-US" altLang="zh-CN" i="1" dirty="0">
                <a:solidFill>
                  <a:srgbClr val="0070C0"/>
                </a:solidFill>
              </a:rPr>
              <a:t>https://etherscan.io/tokenapprovalchecker</a:t>
            </a:r>
          </a:p>
          <a:p>
            <a:pPr lvl="1"/>
            <a:r>
              <a:rPr kumimoji="1" lang="en-US" altLang="zh-CN" i="1" dirty="0">
                <a:solidFill>
                  <a:srgbClr val="0070C0"/>
                </a:solidFill>
              </a:rPr>
              <a:t>https://revoke.cash/</a:t>
            </a:r>
          </a:p>
          <a:p>
            <a:pPr lvl="1"/>
            <a:r>
              <a:rPr kumimoji="1" lang="en-US" altLang="zh-CN" sz="2000" i="1" dirty="0">
                <a:solidFill>
                  <a:srgbClr val="0070C0"/>
                </a:solidFill>
              </a:rPr>
              <a:t>https://rabby.io/</a:t>
            </a:r>
            <a:endParaRPr kumimoji="1" lang="en-US" altLang="zh-CN" i="1" dirty="0">
              <a:solidFill>
                <a:srgbClr val="0070C0"/>
              </a:solidFill>
            </a:endParaRPr>
          </a:p>
          <a:p>
            <a:endParaRPr kumimoji="1" lang="en-US" altLang="zh-CN" i="1" dirty="0">
              <a:solidFill>
                <a:srgbClr val="0070C0"/>
              </a:solidFill>
              <a:ea typeface="宋体" panose="02010600030101010101" pitchFamily="2" charset="-122"/>
            </a:endParaRPr>
          </a:p>
        </p:txBody>
      </p:sp>
      <p:sp>
        <p:nvSpPr>
          <p:cNvPr id="3" name="文本占位符 2"/>
          <p:cNvSpPr>
            <a:spLocks noGrp="1"/>
          </p:cNvSpPr>
          <p:nvPr>
            <p:ph type="body" sz="quarter" idx="12"/>
          </p:nvPr>
        </p:nvSpPr>
        <p:spPr/>
        <p:txBody>
          <a:bodyPr/>
          <a:lstStyle/>
          <a:p>
            <a:r>
              <a:rPr kumimoji="1" lang="zh-CN" altLang="en-US">
                <a:solidFill>
                  <a:schemeClr val="accent1"/>
                </a:solidFill>
                <a:sym typeface="+mn-ea"/>
              </a:rPr>
              <a:t>Signature security</a:t>
            </a:r>
            <a:endParaRPr kumimoji="1" lang="en-US" altLang="zh-CN" dirty="0">
              <a:solidFill>
                <a:schemeClr val="accent1"/>
              </a:solidFill>
            </a:endParaRPr>
          </a:p>
        </p:txBody>
      </p:sp>
      <p:pic>
        <p:nvPicPr>
          <p:cNvPr id="4" name="图片 3" descr="metamask_sign"/>
          <p:cNvPicPr>
            <a:picLocks noChangeAspect="1"/>
          </p:cNvPicPr>
          <p:nvPr/>
        </p:nvPicPr>
        <p:blipFill>
          <a:blip r:embed="rId3"/>
          <a:stretch>
            <a:fillRect/>
          </a:stretch>
        </p:blipFill>
        <p:spPr>
          <a:xfrm>
            <a:off x="8285480" y="948055"/>
            <a:ext cx="3430270" cy="590994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kumimoji="1" lang="en-US" altLang="zh-CN" sz="5400" dirty="0">
                <a:solidFill>
                  <a:schemeClr val="accent1"/>
                </a:solidFill>
                <a:sym typeface="+mn-ea"/>
              </a:rPr>
              <a:t>Security rules and principles</a:t>
            </a:r>
          </a:p>
        </p:txBody>
      </p:sp>
      <p:sp>
        <p:nvSpPr>
          <p:cNvPr id="5" name="副标题 4"/>
          <p:cNvSpPr>
            <a:spLocks noGrp="1"/>
          </p:cNvSpPr>
          <p:nvPr>
            <p:ph type="subTitle" idx="1"/>
            <p:custDataLst>
              <p:tags r:id="rId1"/>
            </p:custDataLst>
          </p:nvPr>
        </p:nvSpPr>
        <p:spPr/>
        <p:txBody>
          <a:bodyPr/>
          <a:lstStyle/>
          <a:p>
            <a:r>
              <a:rPr lang="zh-CN" altLang="en-US">
                <a:solidFill>
                  <a:schemeClr val="dk1"/>
                </a:solidFill>
              </a:rPr>
              <a:t>The security rules and principles mentioned </a:t>
            </a:r>
            <a:r>
              <a:rPr lang="en-US" altLang="zh-CN">
                <a:solidFill>
                  <a:schemeClr val="dk1"/>
                </a:solidFill>
              </a:rPr>
              <a:t>here</a:t>
            </a:r>
            <a:r>
              <a:rPr lang="zh-CN" altLang="en-US">
                <a:solidFill>
                  <a:schemeClr val="dk1"/>
                </a:solidFill>
              </a:rPr>
              <a:t> are summarized as follows.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zh-CN" altLang="en-US" dirty="0">
                <a:solidFill>
                  <a:schemeClr val="dk1"/>
                </a:solidFill>
              </a:rPr>
              <a:t>Zero trust. To make it simple,</a:t>
            </a:r>
            <a:r>
              <a:rPr kumimoji="1" lang="en-US" altLang="zh-CN" dirty="0">
                <a:solidFill>
                  <a:schemeClr val="dk1"/>
                </a:solidFill>
              </a:rPr>
              <a:t> </a:t>
            </a:r>
            <a:r>
              <a:rPr kumimoji="1" lang="zh-CN" altLang="en-US" dirty="0">
                <a:solidFill>
                  <a:schemeClr val="dk1"/>
                </a:solidFill>
              </a:rPr>
              <a:t>stay skeptical, and always stay so.</a:t>
            </a:r>
          </a:p>
          <a:p>
            <a:r>
              <a:rPr kumimoji="1" lang="zh-CN" altLang="en-US" dirty="0">
                <a:solidFill>
                  <a:schemeClr val="dk1"/>
                </a:solidFill>
              </a:rPr>
              <a:t>Continuous validation. In order to trust something, you have to validate what you doubt, and make validating a habit.</a:t>
            </a:r>
          </a:p>
        </p:txBody>
      </p:sp>
      <p:sp>
        <p:nvSpPr>
          <p:cNvPr id="3" name="文本占位符 2"/>
          <p:cNvSpPr>
            <a:spLocks noGrp="1"/>
          </p:cNvSpPr>
          <p:nvPr>
            <p:ph type="body" sz="quarter" idx="12"/>
          </p:nvPr>
        </p:nvSpPr>
        <p:spPr/>
        <p:txBody>
          <a:bodyPr/>
          <a:lstStyle/>
          <a:p>
            <a:r>
              <a:rPr kumimoji="1" lang="en-GB" altLang="zh-CN" dirty="0">
                <a:solidFill>
                  <a:schemeClr val="accent1"/>
                </a:solidFill>
              </a:rPr>
              <a:t>Two major security rules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p:txBody>
          <a:bodyPr/>
          <a:lstStyle/>
          <a:p>
            <a:r>
              <a:rPr kumimoji="1" lang="zh-CN" altLang="en-US">
                <a:solidFill>
                  <a:schemeClr val="dk1"/>
                </a:solidFill>
              </a:rPr>
              <a:t>For all the knowledge from the Internet, refer to at least two sources, corroborate each other, and always stay skeptical.</a:t>
            </a:r>
          </a:p>
          <a:p>
            <a:r>
              <a:rPr kumimoji="1" lang="zh-CN" altLang="en-US">
                <a:solidFill>
                  <a:schemeClr val="dk1"/>
                </a:solidFill>
              </a:rPr>
              <a:t>Segregate. Don't put all the eggs in one basket.</a:t>
            </a:r>
          </a:p>
          <a:p>
            <a:r>
              <a:rPr kumimoji="1" lang="zh-CN" altLang="en-US">
                <a:solidFill>
                  <a:schemeClr val="dk1"/>
                </a:solidFill>
              </a:rPr>
              <a:t>For wallets with important assets, don't do unnecessary updates.</a:t>
            </a:r>
          </a:p>
          <a:p>
            <a:r>
              <a:rPr kumimoji="1" lang="zh-CN" altLang="en-US">
                <a:solidFill>
                  <a:schemeClr val="dk1"/>
                </a:solidFill>
              </a:rPr>
              <a:t>What you see is what you sign. You need to be aware of what you are signing, and of the expected result after the signed transaction is sent out. Don't do things that will make you regret afterwards.</a:t>
            </a:r>
          </a:p>
          <a:p>
            <a:r>
              <a:rPr kumimoji="1" lang="zh-CN" altLang="en-US">
                <a:solidFill>
                  <a:schemeClr val="dk1"/>
                </a:solidFill>
              </a:rPr>
              <a:t>Pay attention to system security updates. Apply them as soon as they are available.</a:t>
            </a:r>
          </a:p>
          <a:p>
            <a:r>
              <a:rPr kumimoji="1" lang="zh-CN" altLang="en-US">
                <a:solidFill>
                  <a:schemeClr val="dk1"/>
                </a:solidFill>
              </a:rPr>
              <a:t>Don't download &amp; install programs recklessly can actually prevent most risks.</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Security principles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0"/>
            <a:ext cx="12192000" cy="6858000"/>
          </a:xfrm>
          <a:prstGeom prst="rect">
            <a:avLst/>
          </a:prstGeom>
        </p:spPr>
      </p:pic>
      <p:sp>
        <p:nvSpPr>
          <p:cNvPr id="4" name="标题 3"/>
          <p:cNvSpPr>
            <a:spLocks noGrp="1"/>
          </p:cNvSpPr>
          <p:nvPr>
            <p:ph type="ctrTitle"/>
          </p:nvPr>
        </p:nvSpPr>
        <p:spPr/>
        <p:txBody>
          <a:bodyPr/>
          <a:lstStyle/>
          <a:p>
            <a:r>
              <a:rPr kumimoji="1" lang="en-US" altLang="zh-CN" sz="5400" dirty="0">
                <a:solidFill>
                  <a:schemeClr val="bg1"/>
                </a:solidFill>
                <a:sym typeface="+mn-ea"/>
              </a:rPr>
              <a:t>Q&amp;A</a:t>
            </a:r>
          </a:p>
        </p:txBody>
      </p:sp>
      <p:sp>
        <p:nvSpPr>
          <p:cNvPr id="5" name="副标题 4"/>
          <p:cNvSpPr>
            <a:spLocks noGrp="1"/>
          </p:cNvSpPr>
          <p:nvPr>
            <p:ph type="subTitle" idx="1"/>
            <p:custDataLst>
              <p:tags r:id="rId1"/>
            </p:custDataLst>
          </p:nvPr>
        </p:nvSpPr>
        <p:spPr/>
        <p:txBody>
          <a:bodyPr/>
          <a:lstStyle/>
          <a:p>
            <a:r>
              <a:rPr lang="zh-CN" altLang="en-US">
                <a:solidFill>
                  <a:schemeClr val="bg1"/>
                </a:solidFill>
              </a:rPr>
              <a:t>Human is always at the highest and eternal risk. There's a quote from The Three-Body Problem: "Weakness and ignorance are not barriers to survival, but arrogance is."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图片 12" descr="/Users/ye/Desktop/2000-1125-6.jpg2000-1125-6"/>
          <p:cNvPicPr>
            <a:picLocks noChangeAspect="1"/>
          </p:cNvPicPr>
          <p:nvPr/>
        </p:nvPicPr>
        <p:blipFill>
          <a:blip r:embed="rId3"/>
          <a:srcRect/>
          <a:stretch>
            <a:fillRect/>
          </a:stretch>
        </p:blipFill>
        <p:spPr>
          <a:xfrm>
            <a:off x="1905" y="953"/>
            <a:ext cx="12188190" cy="6855460"/>
          </a:xfrm>
          <a:prstGeom prst="rect">
            <a:avLst/>
          </a:prstGeom>
        </p:spPr>
      </p:pic>
      <p:sp>
        <p:nvSpPr>
          <p:cNvPr id="6" name="文本框 4"/>
          <p:cNvSpPr txBox="1"/>
          <p:nvPr/>
        </p:nvSpPr>
        <p:spPr>
          <a:xfrm>
            <a:off x="3336925" y="3855720"/>
            <a:ext cx="2855595" cy="368300"/>
          </a:xfrm>
          <a:prstGeom prst="rect">
            <a:avLst/>
          </a:prstGeom>
          <a:noFill/>
          <a:ln w="9525">
            <a:noFill/>
          </a:ln>
        </p:spPr>
        <p:txBody>
          <a:bodyPr wrap="square" anchor="t">
            <a:spAutoFit/>
          </a:bodyPr>
          <a:lstStyle/>
          <a:p>
            <a:pPr indent="0"/>
            <a:r>
              <a:rPr lang="en-US" altLang="zh-CN">
                <a:solidFill>
                  <a:schemeClr val="accent1"/>
                </a:solidFill>
                <a:latin typeface="Source Han Sans CN Regular" panose="020B0800000000000000" charset="-122"/>
                <a:ea typeface="Source Han Sans CN Regular" panose="020B0800000000000000" charset="-122"/>
              </a:rPr>
              <a:t>https://slowmist.com</a:t>
            </a:r>
          </a:p>
        </p:txBody>
      </p:sp>
      <p:sp>
        <p:nvSpPr>
          <p:cNvPr id="10" name="文本框 4"/>
          <p:cNvSpPr txBox="1"/>
          <p:nvPr>
            <p:custDataLst>
              <p:tags r:id="rId1"/>
            </p:custDataLst>
          </p:nvPr>
        </p:nvSpPr>
        <p:spPr>
          <a:xfrm>
            <a:off x="6767195" y="3855720"/>
            <a:ext cx="2855595" cy="368300"/>
          </a:xfrm>
          <a:prstGeom prst="rect">
            <a:avLst/>
          </a:prstGeom>
          <a:noFill/>
          <a:ln w="9525">
            <a:noFill/>
          </a:ln>
        </p:spPr>
        <p:txBody>
          <a:bodyPr wrap="square" anchor="t">
            <a:spAutoFit/>
          </a:bodyPr>
          <a:lstStyle/>
          <a:p>
            <a:pPr indent="0"/>
            <a:r>
              <a:rPr lang="en-US" altLang="zh-CN">
                <a:solidFill>
                  <a:schemeClr val="dk1"/>
                </a:solidFill>
                <a:latin typeface="Source Han Sans CN Regular" panose="020B0800000000000000" charset="-122"/>
                <a:ea typeface="Source Han Sans CN Regular" panose="020B0800000000000000" charset="-122"/>
              </a:rPr>
              <a:t>team@slowmist.com</a:t>
            </a:r>
          </a:p>
        </p:txBody>
      </p:sp>
      <p:pic>
        <p:nvPicPr>
          <p:cNvPr id="14" name="图片 13" descr="SlowMist-logo-en"/>
          <p:cNvPicPr>
            <a:picLocks noChangeAspect="1"/>
          </p:cNvPicPr>
          <p:nvPr/>
        </p:nvPicPr>
        <p:blipFill>
          <a:blip r:embed="rId4"/>
          <a:stretch>
            <a:fillRect/>
          </a:stretch>
        </p:blipFill>
        <p:spPr>
          <a:xfrm>
            <a:off x="4535805" y="2313940"/>
            <a:ext cx="3121025" cy="609600"/>
          </a:xfrm>
          <a:prstGeom prst="rect">
            <a:avLst/>
          </a:prstGeom>
        </p:spPr>
      </p:pic>
      <p:pic>
        <p:nvPicPr>
          <p:cNvPr id="15" name="图片 14" descr="icon1"/>
          <p:cNvPicPr>
            <a:picLocks noChangeAspect="1"/>
          </p:cNvPicPr>
          <p:nvPr/>
        </p:nvPicPr>
        <p:blipFill>
          <a:blip r:embed="rId5"/>
          <a:stretch>
            <a:fillRect/>
          </a:stretch>
        </p:blipFill>
        <p:spPr>
          <a:xfrm>
            <a:off x="3013075" y="3892550"/>
            <a:ext cx="323850" cy="323850"/>
          </a:xfrm>
          <a:prstGeom prst="rect">
            <a:avLst/>
          </a:prstGeom>
        </p:spPr>
      </p:pic>
      <p:pic>
        <p:nvPicPr>
          <p:cNvPr id="16" name="图片 15" descr="icon2"/>
          <p:cNvPicPr>
            <a:picLocks noChangeAspect="1"/>
          </p:cNvPicPr>
          <p:nvPr/>
        </p:nvPicPr>
        <p:blipFill>
          <a:blip r:embed="rId6"/>
          <a:stretch>
            <a:fillRect/>
          </a:stretch>
        </p:blipFill>
        <p:spPr>
          <a:xfrm>
            <a:off x="6443345" y="3905885"/>
            <a:ext cx="323850" cy="323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a:t>In the blockchain </a:t>
            </a:r>
            <a:r>
              <a:rPr lang="en-US" altLang="zh-CN"/>
              <a:t>forest</a:t>
            </a:r>
            <a:r>
              <a:rPr lang="zh-CN" altLang="en-US"/>
              <a:t>, most of the time we are players. I will focus on how to defend from the perspective of player security</a:t>
            </a:r>
            <a:r>
              <a:rPr lang="en-US" altLang="zh-CN"/>
              <a:t>.</a:t>
            </a:r>
          </a:p>
          <a:p>
            <a:r>
              <a:rPr lang="en-US" altLang="zh-CN"/>
              <a:t>The blockchain I'm talking about here includes Blockchain itself, Cryptocurrency(or Crypto) and Web3, etc.</a:t>
            </a:r>
          </a:p>
          <a:p>
            <a:r>
              <a:rPr lang="en-US" altLang="zh-CN"/>
              <a:t>I try to explain these contents in a non-technical way:)</a:t>
            </a:r>
          </a:p>
          <a:p>
            <a:r>
              <a:rPr lang="en-US" altLang="zh-CN"/>
              <a:t>However, there are so many security issues in the blockchain forest that I can't explain them all one by one. I only show some key points.</a:t>
            </a:r>
          </a:p>
          <a:p>
            <a:r>
              <a:rPr lang="en-US" altLang="zh-CN"/>
              <a:t>Almost all the details related to this PPT can be found here:</a:t>
            </a:r>
          </a:p>
          <a:p>
            <a:pPr marL="0" indent="0">
              <a:buNone/>
            </a:pPr>
            <a:r>
              <a:rPr lang="en-US" altLang="zh-CN"/>
              <a:t>   </a:t>
            </a:r>
            <a:r>
              <a:rPr lang="en-US" altLang="zh-CN" sz="2000" i="1">
                <a:solidFill>
                  <a:srgbClr val="0070C0"/>
                </a:solidFill>
              </a:rPr>
              <a:t>https://github.com/slowmist/Blockchain-dark-forest-selfguard-handbook</a:t>
            </a:r>
            <a:endParaRPr lang="en-US" altLang="zh-CN" i="1"/>
          </a:p>
          <a:p>
            <a:endParaRPr lang="en-US" altLang="zh-CN" i="1"/>
          </a:p>
        </p:txBody>
      </p:sp>
      <p:sp>
        <p:nvSpPr>
          <p:cNvPr id="3" name="文本占位符 2"/>
          <p:cNvSpPr>
            <a:spLocks noGrp="1"/>
          </p:cNvSpPr>
          <p:nvPr>
            <p:ph type="body" sz="quarter" idx="12"/>
          </p:nvPr>
        </p:nvSpPr>
        <p:spPr/>
        <p:txBody>
          <a:bodyPr/>
          <a:lstStyle/>
          <a:p>
            <a:pPr algn="l">
              <a:buClrTx/>
              <a:buSzTx/>
            </a:pPr>
            <a:r>
              <a:rPr kumimoji="1" lang="en-US" altLang="zh-CN" dirty="0">
                <a:solidFill>
                  <a:schemeClr val="accent1"/>
                </a:solidFill>
              </a:rPr>
              <a:t>Some agreements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web3_hacking_map"/>
          <p:cNvPicPr>
            <a:picLocks noChangeAspect="1"/>
          </p:cNvPicPr>
          <p:nvPr/>
        </p:nvPicPr>
        <p:blipFill>
          <a:blip r:embed="rId4"/>
          <a:stretch>
            <a:fillRect/>
          </a:stretch>
        </p:blipFill>
        <p:spPr>
          <a:xfrm>
            <a:off x="712470" y="679450"/>
            <a:ext cx="10766425" cy="6178550"/>
          </a:xfrm>
          <a:prstGeom prst="rect">
            <a:avLst/>
          </a:prstGeom>
        </p:spPr>
      </p:pic>
      <p:sp>
        <p:nvSpPr>
          <p:cNvPr id="3" name="矩形 2"/>
          <p:cNvSpPr/>
          <p:nvPr/>
        </p:nvSpPr>
        <p:spPr>
          <a:xfrm>
            <a:off x="3597910" y="0"/>
            <a:ext cx="4995545" cy="593725"/>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GB" sz="3200" dirty="0">
                <a:solidFill>
                  <a:schemeClr val="lt1"/>
                </a:solidFill>
              </a:rPr>
              <a:t>Dive into blockchain forest:)</a:t>
            </a:r>
          </a:p>
        </p:txBody>
      </p:sp>
      <p:sp>
        <p:nvSpPr>
          <p:cNvPr id="6" name="椭圆 5"/>
          <p:cNvSpPr/>
          <p:nvPr>
            <p:custDataLst>
              <p:tags r:id="rId1"/>
            </p:custDataLst>
          </p:nvPr>
        </p:nvSpPr>
        <p:spPr>
          <a:xfrm>
            <a:off x="4058285" y="882015"/>
            <a:ext cx="1544955" cy="991235"/>
          </a:xfrm>
          <a:prstGeom prst="ellipse">
            <a:avLst/>
          </a:prstGeom>
          <a:solidFill>
            <a:schemeClr val="accent1">
              <a:lumMod val="40000"/>
              <a:lumOff val="60000"/>
              <a:alpha val="40000"/>
            </a:schemeClr>
          </a:solidFill>
          <a:ln w="12700" cmpd="sng">
            <a:solidFill>
              <a:schemeClr val="accent1">
                <a:lumMod val="60000"/>
                <a:lumOff val="40000"/>
              </a:schemeClr>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椭圆 6"/>
          <p:cNvSpPr/>
          <p:nvPr>
            <p:custDataLst>
              <p:tags r:id="rId2"/>
            </p:custDataLst>
          </p:nvPr>
        </p:nvSpPr>
        <p:spPr>
          <a:xfrm>
            <a:off x="9753600" y="2587625"/>
            <a:ext cx="1620520" cy="3070225"/>
          </a:xfrm>
          <a:prstGeom prst="ellipse">
            <a:avLst/>
          </a:prstGeom>
          <a:solidFill>
            <a:schemeClr val="accent1">
              <a:lumMod val="40000"/>
              <a:lumOff val="60000"/>
              <a:alpha val="40000"/>
            </a:schemeClr>
          </a:solidFill>
          <a:ln w="12700" cmpd="sng">
            <a:solidFill>
              <a:schemeClr val="accent1">
                <a:lumMod val="60000"/>
                <a:lumOff val="40000"/>
              </a:schemeClr>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 name="矩形 7"/>
          <p:cNvSpPr/>
          <p:nvPr/>
        </p:nvSpPr>
        <p:spPr>
          <a:xfrm>
            <a:off x="9539605" y="158750"/>
            <a:ext cx="2048510" cy="808990"/>
          </a:xfrm>
          <a:prstGeom prst="rect">
            <a:avLst/>
          </a:prstGeom>
          <a:solidFill>
            <a:schemeClr val="accent1">
              <a:lumMod val="60000"/>
              <a:lumOff val="4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GB" sz="2400" dirty="0">
                <a:solidFill>
                  <a:schemeClr val="lt1"/>
                </a:solidFill>
              </a:rPr>
              <a:t>Take away the assets...</a:t>
            </a:r>
          </a:p>
        </p:txBody>
      </p:sp>
      <p:cxnSp>
        <p:nvCxnSpPr>
          <p:cNvPr id="9" name="直接箭头连接符 8"/>
          <p:cNvCxnSpPr>
            <a:stCxn id="6" idx="6"/>
            <a:endCxn id="8" idx="1"/>
          </p:cNvCxnSpPr>
          <p:nvPr/>
        </p:nvCxnSpPr>
        <p:spPr>
          <a:xfrm flipV="1">
            <a:off x="5603240" y="563245"/>
            <a:ext cx="3936365" cy="814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 idx="0"/>
            <a:endCxn id="8" idx="2"/>
          </p:cNvCxnSpPr>
          <p:nvPr/>
        </p:nvCxnSpPr>
        <p:spPr>
          <a:xfrm flipV="1">
            <a:off x="10563860" y="967740"/>
            <a:ext cx="0" cy="1619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bldLvl="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buClrTx/>
              <a:buSzTx/>
              <a:buFontTx/>
            </a:pPr>
            <a:r>
              <a:rPr lang="en-US" altLang="zh-CN" dirty="0">
                <a:solidFill>
                  <a:schemeClr val="accent1"/>
                </a:solidFill>
                <a:sym typeface="+mn-ea"/>
              </a:rPr>
              <a:t>Hacked statistics</a:t>
            </a:r>
            <a:endParaRPr lang="en-US" altLang="zh-CN" dirty="0">
              <a:solidFill>
                <a:schemeClr val="accent1"/>
              </a:solidFill>
            </a:endParaRPr>
          </a:p>
        </p:txBody>
      </p:sp>
      <p:sp>
        <p:nvSpPr>
          <p:cNvPr id="5" name="副标题 4"/>
          <p:cNvSpPr>
            <a:spLocks noGrp="1"/>
          </p:cNvSpPr>
          <p:nvPr>
            <p:ph type="subTitle" idx="1"/>
            <p:custDataLst>
              <p:tags r:id="rId1"/>
            </p:custDataLst>
          </p:nvPr>
        </p:nvSpPr>
        <p:spPr/>
        <p:txBody>
          <a:bodyPr/>
          <a:lstStyle/>
          <a:p>
            <a:r>
              <a:rPr dirty="0">
                <a:solidFill>
                  <a:schemeClr val="dk1"/>
                </a:solidFill>
              </a:rPr>
              <a:t>Only the publicly disclosed hacked events</a:t>
            </a:r>
            <a:r>
              <a:rPr lang="en-US" dirty="0">
                <a:solidFill>
                  <a:schemeClr val="dk1"/>
                </a:solidFill>
              </a:rPr>
              <a:t> of blockchain forest </a:t>
            </a:r>
            <a:r>
              <a:rPr dirty="0">
                <a:solidFill>
                  <a:schemeClr val="dk1"/>
                </a:solidFill>
              </a:rPr>
              <a:t>are counted, and they are generally related to projects rather than individuals</a:t>
            </a:r>
            <a:r>
              <a:rPr lang="en-US" dirty="0">
                <a:solidFill>
                  <a:schemeClr val="dk1"/>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custDataLst>
              <p:tags r:id="rId1"/>
            </p:custDataLst>
          </p:nvPr>
        </p:nvSpPr>
        <p:spPr>
          <a:xfrm>
            <a:off x="6096000" y="1439861"/>
            <a:ext cx="5263514" cy="4625024"/>
          </a:xfrm>
        </p:spPr>
        <p:txBody>
          <a:bodyPr/>
          <a:lstStyle/>
          <a:p>
            <a:pPr marL="0" indent="0">
              <a:buNone/>
            </a:pPr>
            <a:r>
              <a:rPr kumimoji="1" lang="en-GB" altLang="zh-CN" dirty="0">
                <a:solidFill>
                  <a:schemeClr val="dk1"/>
                </a:solidFill>
              </a:rPr>
              <a:t>The total amount of money lost by blockchain hackers is about</a:t>
            </a:r>
          </a:p>
          <a:p>
            <a:pPr marL="0" indent="0">
              <a:buNone/>
            </a:pPr>
            <a:r>
              <a:rPr kumimoji="1" lang="en-GB" altLang="zh-CN" sz="4000" dirty="0">
                <a:solidFill>
                  <a:schemeClr val="dk1"/>
                </a:solidFill>
              </a:rPr>
              <a:t>$ 27,006,417,838.89</a:t>
            </a:r>
          </a:p>
          <a:p>
            <a:pPr marL="0" indent="0">
              <a:buNone/>
            </a:pPr>
            <a:r>
              <a:rPr kumimoji="1" lang="en-GB" altLang="zh-CN" dirty="0">
                <a:solidFill>
                  <a:schemeClr val="dk1"/>
                </a:solidFill>
              </a:rPr>
              <a:t>Total hack events 7</a:t>
            </a:r>
            <a:r>
              <a:rPr kumimoji="1" lang="en-US" altLang="en-GB" dirty="0">
                <a:solidFill>
                  <a:schemeClr val="dk1"/>
                </a:solidFill>
              </a:rPr>
              <a:t>97.</a:t>
            </a:r>
            <a:endParaRPr kumimoji="1" lang="en-GB" altLang="zh-CN" dirty="0">
              <a:solidFill>
                <a:schemeClr val="dk1"/>
              </a:solidFill>
            </a:endParaRPr>
          </a:p>
          <a:p>
            <a:pPr marL="0" indent="0">
              <a:buNone/>
            </a:pPr>
            <a:endParaRPr kumimoji="1" lang="en-GB" altLang="zh-CN" dirty="0">
              <a:solidFill>
                <a:schemeClr val="dk1"/>
              </a:solidFill>
            </a:endParaRPr>
          </a:p>
          <a:p>
            <a:pPr marL="0" indent="0">
              <a:buNone/>
            </a:pPr>
            <a:r>
              <a:rPr kumimoji="1" lang="en-US" altLang="en-GB" sz="2000" dirty="0">
                <a:solidFill>
                  <a:schemeClr val="dk1"/>
                </a:solidFill>
              </a:rPr>
              <a:t>From: </a:t>
            </a:r>
            <a:r>
              <a:rPr kumimoji="1" lang="en-US" altLang="en-GB" sz="2000" i="1" dirty="0">
                <a:solidFill>
                  <a:srgbClr val="0070C0"/>
                </a:solidFill>
              </a:rPr>
              <a:t>https://hacked.slowmist.io/</a:t>
            </a:r>
            <a:endParaRPr kumimoji="1" lang="en-US" altLang="en-GB" sz="2000" dirty="0">
              <a:solidFill>
                <a:schemeClr val="dk1"/>
              </a:solidFill>
            </a:endParaRPr>
          </a:p>
          <a:p>
            <a:pPr marL="0" indent="0">
              <a:buNone/>
            </a:pPr>
            <a:r>
              <a:rPr kumimoji="1" lang="en-US" altLang="en-GB" sz="2000" dirty="0">
                <a:solidFill>
                  <a:schemeClr val="dk1"/>
                </a:solidFill>
              </a:rPr>
              <a:t>Statistics as of 2022/8/1</a:t>
            </a:r>
          </a:p>
        </p:txBody>
      </p:sp>
      <p:sp>
        <p:nvSpPr>
          <p:cNvPr id="3" name="文本占位符 2"/>
          <p:cNvSpPr>
            <a:spLocks noGrp="1"/>
          </p:cNvSpPr>
          <p:nvPr>
            <p:ph type="body" sz="quarter" idx="12"/>
          </p:nvPr>
        </p:nvSpPr>
        <p:spPr/>
        <p:txBody>
          <a:bodyPr/>
          <a:lstStyle/>
          <a:p>
            <a:r>
              <a:rPr kumimoji="1" lang="en-US" altLang="zh-CN" dirty="0">
                <a:solidFill>
                  <a:schemeClr val="accent1"/>
                </a:solidFill>
              </a:rPr>
              <a:t>Hacked statistics</a:t>
            </a:r>
          </a:p>
        </p:txBody>
      </p:sp>
      <p:pic>
        <p:nvPicPr>
          <p:cNvPr id="1026" name="Picture 2"/>
          <p:cNvPicPr>
            <a:picLocks noChangeAspect="1" noChangeArrowheads="1"/>
          </p:cNvPicPr>
          <p:nvPr>
            <p:custDataLst>
              <p:tags r:id="rId2"/>
            </p:custDataLst>
          </p:nvPr>
        </p:nvPicPr>
        <p:blipFill>
          <a:blip r:embed="rId5"/>
          <a:srcRect/>
          <a:stretch>
            <a:fillRect/>
          </a:stretch>
        </p:blipFill>
        <p:spPr bwMode="auto">
          <a:xfrm>
            <a:off x="906475" y="1439861"/>
            <a:ext cx="4776381" cy="4529959"/>
          </a:xfrm>
          <a:prstGeom prst="rect">
            <a:avLst/>
          </a:prstGeom>
          <a:solidFill>
            <a:schemeClr val="dk1">
              <a:lumMod val="75000"/>
              <a:lumOff val="25000"/>
            </a:schemeClr>
          </a:solidFill>
        </p:spPr>
      </p:pic>
      <p:pic>
        <p:nvPicPr>
          <p:cNvPr id="1028" name="Picture 4"/>
          <p:cNvPicPr>
            <a:picLocks noChangeAspect="1" noChangeArrowheads="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6474" y="4558955"/>
            <a:ext cx="1410865" cy="1410865"/>
          </a:xfrm>
          <a:prstGeom prst="rect">
            <a:avLst/>
          </a:prstGeom>
          <a:solidFill>
            <a:schemeClr val="dk1">
              <a:lumMod val="75000"/>
              <a:lumOff val="25000"/>
            </a:schemeClr>
          </a:solid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RhNzBlMjAwMDRlZDU5MTFmMjYwMDg5ZWRiMTNjNzAifQ=="/>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13"/>
  <p:tag name="KSO_WM_UNI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13"/>
  <p:tag name="KSO_WM_UNI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bed0bb09-18a7-45cf-a9f2-dfc2e3f60a6f}"/>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24584043-98ca-425a-8197-3de68b60e705}"/>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366,&quot;width&quot;:13360}"/>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70,&quot;width&quot;:17240}"/>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292,&quot;width&quot;:13267}"/>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662,&quot;width&quot;:2822}"/>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662,&quot;width&quot;:2822}"/>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3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5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7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8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9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0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1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7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8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9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0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1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2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3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4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7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9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4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1_Office 主题">
  <a:themeElements>
    <a:clrScheme name="">
      <a:dk1>
        <a:srgbClr val="000000"/>
      </a:dk1>
      <a:lt1>
        <a:srgbClr val="FFFFFF"/>
      </a:lt1>
      <a:dk2>
        <a:srgbClr val="262626"/>
      </a:dk2>
      <a:lt2>
        <a:srgbClr val="3F3F3F"/>
      </a:lt2>
      <a:accent1>
        <a:srgbClr val="C31B1B"/>
      </a:accent1>
      <a:accent2>
        <a:srgbClr val="D04716"/>
      </a:accent2>
      <a:accent3>
        <a:srgbClr val="D86516"/>
      </a:accent3>
      <a:accent4>
        <a:srgbClr val="DC870A"/>
      </a:accent4>
      <a:accent5>
        <a:srgbClr val="D09C0A"/>
      </a:accent5>
      <a:accent6>
        <a:srgbClr val="DDBF09"/>
      </a:accent6>
      <a:hlink>
        <a:srgbClr val="4987FF"/>
      </a:hlink>
      <a:folHlink>
        <a:srgbClr val="B556D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3655</Words>
  <Application>Microsoft Office PowerPoint</Application>
  <PresentationFormat>Widescreen</PresentationFormat>
  <Paragraphs>357</Paragraphs>
  <Slides>55</Slides>
  <Notes>0</Notes>
  <HiddenSlides>0</HiddenSlides>
  <MMClips>0</MMClips>
  <ScaleCrop>false</ScaleCrop>
  <HeadingPairs>
    <vt:vector size="6" baseType="variant">
      <vt:variant>
        <vt:lpstr>Fonts Used</vt:lpstr>
      </vt:variant>
      <vt:variant>
        <vt:i4>6</vt:i4>
      </vt:variant>
      <vt:variant>
        <vt:lpstr>Theme</vt:lpstr>
      </vt:variant>
      <vt:variant>
        <vt:i4>38</vt:i4>
      </vt:variant>
      <vt:variant>
        <vt:lpstr>Slide Titles</vt:lpstr>
      </vt:variant>
      <vt:variant>
        <vt:i4>55</vt:i4>
      </vt:variant>
    </vt:vector>
  </HeadingPairs>
  <TitlesOfParts>
    <vt:vector size="99" baseType="lpstr">
      <vt:lpstr>Source Han Sans CN Light</vt:lpstr>
      <vt:lpstr>Source Han Sans CN Medium</vt:lpstr>
      <vt:lpstr>Source Han Sans CN Regular</vt:lpstr>
      <vt:lpstr>Arial</vt:lpstr>
      <vt:lpstr>Calibri</vt:lpstr>
      <vt:lpstr>Calibri Light</vt:lpstr>
      <vt:lpstr>Office 主题</vt:lpstr>
      <vt:lpstr>8_Office 主题</vt:lpstr>
      <vt:lpstr>7_Office 主题</vt:lpstr>
      <vt:lpstr>6_Office 主题</vt:lpstr>
      <vt:lpstr>1_Office 主题</vt:lpstr>
      <vt:lpstr>4_Office 主题</vt:lpstr>
      <vt:lpstr>5_Office 主题</vt:lpstr>
      <vt:lpstr>3_Office 主题</vt:lpstr>
      <vt:lpstr>11_Office 主题</vt:lpstr>
      <vt:lpstr>12_Office 主题</vt:lpstr>
      <vt:lpstr>13_Office 主题</vt:lpstr>
      <vt:lpstr>9_Office 主题</vt:lpstr>
      <vt:lpstr>10_Office 主题</vt:lpstr>
      <vt:lpstr>15_Office 主题</vt:lpstr>
      <vt:lpstr>16_Office 主题</vt:lpstr>
      <vt:lpstr>17_Office 主题</vt:lpstr>
      <vt:lpstr>14_Office 主题</vt:lpstr>
      <vt:lpstr>18_Office 主题</vt:lpstr>
      <vt:lpstr>19_Office 主题</vt:lpstr>
      <vt:lpstr>20_Office 主题</vt:lpstr>
      <vt:lpstr>21_Office 主题</vt:lpstr>
      <vt:lpstr>22_Office 主题</vt:lpstr>
      <vt:lpstr>23_Office 主题</vt:lpstr>
      <vt:lpstr>24_Office 主题</vt:lpstr>
      <vt:lpstr>25_Office 主题</vt:lpstr>
      <vt:lpstr>27_Office 主题</vt:lpstr>
      <vt:lpstr>28_Office 主题</vt:lpstr>
      <vt:lpstr>29_Office 主题</vt:lpstr>
      <vt:lpstr>30_Office 主题</vt:lpstr>
      <vt:lpstr>31_Office 主题</vt:lpstr>
      <vt:lpstr>32_Office 主题</vt:lpstr>
      <vt:lpstr>33_Office 主题</vt:lpstr>
      <vt:lpstr>34_Office 主题</vt:lpstr>
      <vt:lpstr>26_Office 主题</vt:lpstr>
      <vt:lpstr>36_Office 主题</vt:lpstr>
      <vt:lpstr>37_Office 主题</vt:lpstr>
      <vt:lpstr>39_Office 主题</vt:lpstr>
      <vt:lpstr>46_Office 主题</vt:lpstr>
      <vt:lpstr>PowerPoint Presentation</vt:lpstr>
      <vt:lpstr>PowerPoint Presentation</vt:lpstr>
      <vt:lpstr>PowerPoint Presentation</vt:lpstr>
      <vt:lpstr>PowerPoint Presentation</vt:lpstr>
      <vt:lpstr>Background</vt:lpstr>
      <vt:lpstr>PowerPoint Presentation</vt:lpstr>
      <vt:lpstr>PowerPoint Presentation</vt:lpstr>
      <vt:lpstr>Hacked statistics</vt:lpstr>
      <vt:lpstr>PowerPoint Presentation</vt:lpstr>
      <vt:lpstr>PowerPoint Presentation</vt:lpstr>
      <vt:lpstr>Some classic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Protection Guide</vt:lpstr>
      <vt:lpstr>PowerPoint Presentation</vt:lpstr>
      <vt:lpstr>Risks of [Base]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Risks of [Create Wallet]</vt:lpstr>
      <vt:lpstr>PowerPoint Presentation</vt:lpstr>
      <vt:lpstr>PowerPoint Presentation</vt:lpstr>
      <vt:lpstr>PowerPoint Presentation</vt:lpstr>
      <vt:lpstr>PowerPoint Presentation</vt:lpstr>
      <vt:lpstr>PowerPoint Presentation</vt:lpstr>
      <vt:lpstr>PowerPoint Presentation</vt:lpstr>
      <vt:lpstr>Risks of [Backup Wallet]</vt:lpstr>
      <vt:lpstr>PowerPoint Presentation</vt:lpstr>
      <vt:lpstr>PowerPoint Presentation</vt:lpstr>
      <vt:lpstr>Risks of [Use Wallet]</vt:lpstr>
      <vt:lpstr>PowerPoint Presentation</vt:lpstr>
      <vt:lpstr>PowerPoint Presentation</vt:lpstr>
      <vt:lpstr>PowerPoint Presentation</vt:lpstr>
      <vt:lpstr>PowerPoint Presentation</vt:lpstr>
      <vt:lpstr>PowerPoint Presentation</vt:lpstr>
      <vt:lpstr>PowerPoint Presentation</vt:lpstr>
      <vt:lpstr>Security rules and principles</vt:lpstr>
      <vt:lpstr>PowerPoint Presentation</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ye</dc:creator>
  <cp:lastModifiedBy>Sophie HUANG</cp:lastModifiedBy>
  <cp:revision>277</cp:revision>
  <dcterms:created xsi:type="dcterms:W3CDTF">2022-02-22T06:47:00Z</dcterms:created>
  <dcterms:modified xsi:type="dcterms:W3CDTF">2022-08-04T02:14:11Z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2052-11.1.0.11875</vt:lpwstr>
  </property>
  <property fmtid="{D5CDD505-2E9C-101B-9397-08002B2CF9AE}" pid="3" name="ICV">
    <vt:lpwstr>6C13A0661BD9449380125BD2C0512BF3</vt:lpwstr>
  </property>
</Properties>
</file>